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5"/>
  </p:handoutMasterIdLst>
  <p:sldIdLst>
    <p:sldId id="256" r:id="rId2"/>
    <p:sldId id="317" r:id="rId3"/>
    <p:sldId id="331" r:id="rId4"/>
    <p:sldId id="335" r:id="rId5"/>
    <p:sldId id="332" r:id="rId6"/>
    <p:sldId id="259" r:id="rId7"/>
    <p:sldId id="311" r:id="rId8"/>
    <p:sldId id="277" r:id="rId9"/>
    <p:sldId id="333" r:id="rId10"/>
    <p:sldId id="322" r:id="rId11"/>
    <p:sldId id="323" r:id="rId12"/>
    <p:sldId id="324" r:id="rId13"/>
    <p:sldId id="325" r:id="rId14"/>
    <p:sldId id="326" r:id="rId15"/>
    <p:sldId id="327" r:id="rId16"/>
    <p:sldId id="328" r:id="rId17"/>
    <p:sldId id="336" r:id="rId18"/>
    <p:sldId id="337" r:id="rId19"/>
    <p:sldId id="338" r:id="rId20"/>
    <p:sldId id="339" r:id="rId21"/>
    <p:sldId id="329" r:id="rId22"/>
    <p:sldId id="330" r:id="rId23"/>
    <p:sldId id="334" r:id="rId24"/>
  </p:sldIdLst>
  <p:sldSz cx="12192000" cy="6858000"/>
  <p:notesSz cx="9926638" cy="6797675"/>
  <p:defaultTextStyle>
    <a:defPPr>
      <a:defRPr lang="zh-CN"/>
    </a:defPPr>
    <a:lvl1pPr algn="l" rtl="0" fontAlgn="base">
      <a:spcBef>
        <a:spcPct val="0"/>
      </a:spcBef>
      <a:spcAft>
        <a:spcPct val="0"/>
      </a:spcAft>
      <a:defRPr kern="1200">
        <a:solidFill>
          <a:schemeClr val="tx1"/>
        </a:solidFill>
        <a:latin typeface="Arial" charset="0"/>
        <a:ea typeface="宋体" charset="-122"/>
        <a:cs typeface="等线"/>
      </a:defRPr>
    </a:lvl1pPr>
    <a:lvl2pPr marL="457200" algn="l" rtl="0" fontAlgn="base">
      <a:spcBef>
        <a:spcPct val="0"/>
      </a:spcBef>
      <a:spcAft>
        <a:spcPct val="0"/>
      </a:spcAft>
      <a:defRPr kern="1200">
        <a:solidFill>
          <a:schemeClr val="tx1"/>
        </a:solidFill>
        <a:latin typeface="Arial" charset="0"/>
        <a:ea typeface="宋体" charset="-122"/>
        <a:cs typeface="等线"/>
      </a:defRPr>
    </a:lvl2pPr>
    <a:lvl3pPr marL="914400" algn="l" rtl="0" fontAlgn="base">
      <a:spcBef>
        <a:spcPct val="0"/>
      </a:spcBef>
      <a:spcAft>
        <a:spcPct val="0"/>
      </a:spcAft>
      <a:defRPr kern="1200">
        <a:solidFill>
          <a:schemeClr val="tx1"/>
        </a:solidFill>
        <a:latin typeface="Arial" charset="0"/>
        <a:ea typeface="宋体" charset="-122"/>
        <a:cs typeface="等线"/>
      </a:defRPr>
    </a:lvl3pPr>
    <a:lvl4pPr marL="1371600" algn="l" rtl="0" fontAlgn="base">
      <a:spcBef>
        <a:spcPct val="0"/>
      </a:spcBef>
      <a:spcAft>
        <a:spcPct val="0"/>
      </a:spcAft>
      <a:defRPr kern="1200">
        <a:solidFill>
          <a:schemeClr val="tx1"/>
        </a:solidFill>
        <a:latin typeface="Arial" charset="0"/>
        <a:ea typeface="宋体" charset="-122"/>
        <a:cs typeface="等线"/>
      </a:defRPr>
    </a:lvl4pPr>
    <a:lvl5pPr marL="1828800" algn="l" rtl="0" fontAlgn="base">
      <a:spcBef>
        <a:spcPct val="0"/>
      </a:spcBef>
      <a:spcAft>
        <a:spcPct val="0"/>
      </a:spcAft>
      <a:defRPr kern="1200">
        <a:solidFill>
          <a:schemeClr val="tx1"/>
        </a:solidFill>
        <a:latin typeface="Arial" charset="0"/>
        <a:ea typeface="宋体" charset="-122"/>
        <a:cs typeface="等线"/>
      </a:defRPr>
    </a:lvl5pPr>
    <a:lvl6pPr marL="2286000" algn="l" defTabSz="914400" rtl="0" eaLnBrk="1" latinLnBrk="0" hangingPunct="1">
      <a:defRPr kern="1200">
        <a:solidFill>
          <a:schemeClr val="tx1"/>
        </a:solidFill>
        <a:latin typeface="Arial" charset="0"/>
        <a:ea typeface="宋体" charset="-122"/>
        <a:cs typeface="等线"/>
      </a:defRPr>
    </a:lvl6pPr>
    <a:lvl7pPr marL="2743200" algn="l" defTabSz="914400" rtl="0" eaLnBrk="1" latinLnBrk="0" hangingPunct="1">
      <a:defRPr kern="1200">
        <a:solidFill>
          <a:schemeClr val="tx1"/>
        </a:solidFill>
        <a:latin typeface="Arial" charset="0"/>
        <a:ea typeface="宋体" charset="-122"/>
        <a:cs typeface="等线"/>
      </a:defRPr>
    </a:lvl7pPr>
    <a:lvl8pPr marL="3200400" algn="l" defTabSz="914400" rtl="0" eaLnBrk="1" latinLnBrk="0" hangingPunct="1">
      <a:defRPr kern="1200">
        <a:solidFill>
          <a:schemeClr val="tx1"/>
        </a:solidFill>
        <a:latin typeface="Arial" charset="0"/>
        <a:ea typeface="宋体" charset="-122"/>
        <a:cs typeface="等线"/>
      </a:defRPr>
    </a:lvl8pPr>
    <a:lvl9pPr marL="3657600" algn="l" defTabSz="914400" rtl="0" eaLnBrk="1" latinLnBrk="0" hangingPunct="1">
      <a:defRPr kern="1200">
        <a:solidFill>
          <a:schemeClr val="tx1"/>
        </a:solidFill>
        <a:latin typeface="Arial" charset="0"/>
        <a:ea typeface="宋体" charset="-122"/>
        <a:cs typeface="等线"/>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1404"/>
    <a:srgbClr val="004EA2"/>
    <a:srgbClr val="042B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03447BB-5D67-496B-8E87-E561075AD55C}" styleName="深色样式 1 - 强调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30" autoAdjust="0"/>
    <p:restoredTop sz="94660"/>
  </p:normalViewPr>
  <p:slideViewPr>
    <p:cSldViewPr snapToGrid="0">
      <p:cViewPr varScale="1">
        <p:scale>
          <a:sx n="87" d="100"/>
          <a:sy n="87" d="100"/>
        </p:scale>
        <p:origin x="54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02125" cy="341313"/>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zh-CN" altLang="en-US"/>
          </a:p>
        </p:txBody>
      </p:sp>
      <p:sp>
        <p:nvSpPr>
          <p:cNvPr id="3" name="日期占位符 2"/>
          <p:cNvSpPr>
            <a:spLocks noGrp="1"/>
          </p:cNvSpPr>
          <p:nvPr>
            <p:ph type="dt" sz="quarter" idx="1"/>
          </p:nvPr>
        </p:nvSpPr>
        <p:spPr>
          <a:xfrm>
            <a:off x="5622925" y="0"/>
            <a:ext cx="4302125" cy="341313"/>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AB8A7FF7-AB2C-4543-BD16-6044066B0F15}" type="datetimeFigureOut">
              <a:rPr lang="zh-CN" altLang="en-US"/>
              <a:pPr>
                <a:defRPr/>
              </a:pPr>
              <a:t>2018/10/24</a:t>
            </a:fld>
            <a:endParaRPr lang="zh-CN" altLang="en-US"/>
          </a:p>
        </p:txBody>
      </p:sp>
      <p:sp>
        <p:nvSpPr>
          <p:cNvPr id="4" name="页脚占位符 3"/>
          <p:cNvSpPr>
            <a:spLocks noGrp="1"/>
          </p:cNvSpPr>
          <p:nvPr>
            <p:ph type="ftr" sz="quarter" idx="2"/>
          </p:nvPr>
        </p:nvSpPr>
        <p:spPr>
          <a:xfrm>
            <a:off x="0" y="6456363"/>
            <a:ext cx="4302125" cy="34131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zh-CN" altLang="en-US"/>
          </a:p>
        </p:txBody>
      </p:sp>
      <p:sp>
        <p:nvSpPr>
          <p:cNvPr id="5" name="灯片编号占位符 4"/>
          <p:cNvSpPr>
            <a:spLocks noGrp="1"/>
          </p:cNvSpPr>
          <p:nvPr>
            <p:ph type="sldNum" sz="quarter" idx="3"/>
          </p:nvPr>
        </p:nvSpPr>
        <p:spPr>
          <a:xfrm>
            <a:off x="5622925" y="6456363"/>
            <a:ext cx="4302125" cy="341312"/>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593FB59A-A497-4AFA-8E67-5206EDB71002}"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E407D66B-BC06-4FA7-AB6C-DFDF1E63E3C8}" type="datetimeFigureOut">
              <a:rPr lang="zh-CN" altLang="en-US"/>
              <a:pPr>
                <a:defRPr/>
              </a:pPr>
              <a:t>2018/10/24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F4D2F4A-5123-4F43-8755-F12398596A6B}" type="slidenum">
              <a:rPr lang="zh-CN" altLang="en-US"/>
              <a:pPr>
                <a:defRPr/>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4B4A868A-BB7B-4B49-BC49-F97FE7BC6FA8}" type="datetimeFigureOut">
              <a:rPr lang="zh-CN" altLang="en-US"/>
              <a:pPr>
                <a:defRPr/>
              </a:pPr>
              <a:t>2018/10/24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C1F4B52-B06C-4378-8309-98FF44F2495E}" type="slidenum">
              <a:rPr lang="zh-CN" altLang="en-US"/>
              <a:pPr>
                <a:defRPr/>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FEFFBCAA-048A-46B6-9C0B-B386598EC2CF}" type="datetimeFigureOut">
              <a:rPr lang="zh-CN" altLang="en-US"/>
              <a:pPr>
                <a:defRPr/>
              </a:pPr>
              <a:t>2018/10/24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14B0BC6-0AB6-4271-A2A8-3A81D8AE6D8B}" type="slidenum">
              <a:rPr lang="zh-CN" altLang="en-US"/>
              <a:pPr>
                <a:defRPr/>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61085B42-5830-4A89-9ADD-1ADD725ED601}" type="datetimeFigureOut">
              <a:rPr lang="zh-CN" altLang="en-US"/>
              <a:pPr>
                <a:defRPr/>
              </a:pPr>
              <a:t>2018/10/24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8DFC19D-5762-4770-9F4C-2A0892FF3560}" type="slidenum">
              <a:rPr lang="zh-CN" altLang="en-US"/>
              <a:pPr>
                <a:defRPr/>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lvl1pPr>
              <a:defRPr/>
            </a:lvl1pPr>
          </a:lstStyle>
          <a:p>
            <a:pPr>
              <a:defRPr/>
            </a:pPr>
            <a:fld id="{C29C47B3-2FC9-4DEF-B307-DCA777BC1B39}" type="datetimeFigureOut">
              <a:rPr lang="zh-CN" altLang="en-US"/>
              <a:pPr>
                <a:defRPr/>
              </a:pPr>
              <a:t>2018/10/24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F9D48D6-3F60-4E8B-B306-6C132CEC6EF2}" type="slidenum">
              <a:rPr lang="zh-CN" altLang="en-US"/>
              <a:pPr>
                <a:defRPr/>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8567AD97-0D04-4466-A635-3CC1CE2A1665}" type="datetimeFigureOut">
              <a:rPr lang="zh-CN" altLang="en-US"/>
              <a:pPr>
                <a:defRPr/>
              </a:pPr>
              <a:t>2018/10/24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B239B520-F770-4748-8EBE-538F32B8FFB9}" type="slidenum">
              <a:rPr lang="zh-CN" altLang="en-US"/>
              <a:pPr>
                <a:defRPr/>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502F445B-26AC-41A3-8747-F4636A31B78A}" type="datetimeFigureOut">
              <a:rPr lang="zh-CN" altLang="en-US"/>
              <a:pPr>
                <a:defRPr/>
              </a:pPr>
              <a:t>2018/10/24</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966CBF11-DD9A-4111-8EC0-EBA987079097}" type="slidenum">
              <a:rPr lang="zh-CN" altLang="en-US"/>
              <a:pPr>
                <a:defRPr/>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6C9B7BDE-CF6F-42C2-AD0E-CDA87970FB7B}" type="datetimeFigureOut">
              <a:rPr lang="zh-CN" altLang="en-US"/>
              <a:pPr>
                <a:defRPr/>
              </a:pPr>
              <a:t>2018/10/24</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46CE0773-C09F-4B55-A7EE-846D1A18EA8A}" type="slidenum">
              <a:rPr lang="zh-CN" altLang="en-US"/>
              <a:pPr>
                <a:defRPr/>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5DACA82F-C18D-4BCA-9993-6C9BFF05AADA}" type="datetimeFigureOut">
              <a:rPr lang="zh-CN" altLang="en-US"/>
              <a:pPr>
                <a:defRPr/>
              </a:pPr>
              <a:t>2018/10/24</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8977F007-7A98-496B-BD38-B20B79BC0FB2}" type="slidenum">
              <a:rPr lang="zh-CN" altLang="en-US"/>
              <a:pPr>
                <a:defRPr/>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3"/>
          <p:cNvSpPr>
            <a:spLocks noGrp="1"/>
          </p:cNvSpPr>
          <p:nvPr>
            <p:ph type="dt" sz="half" idx="10"/>
          </p:nvPr>
        </p:nvSpPr>
        <p:spPr/>
        <p:txBody>
          <a:bodyPr/>
          <a:lstStyle>
            <a:lvl1pPr>
              <a:defRPr/>
            </a:lvl1pPr>
          </a:lstStyle>
          <a:p>
            <a:pPr>
              <a:defRPr/>
            </a:pPr>
            <a:fld id="{F6C670E4-9A65-418A-85AE-22B74A9742D0}" type="datetimeFigureOut">
              <a:rPr lang="zh-CN" altLang="en-US"/>
              <a:pPr>
                <a:defRPr/>
              </a:pPr>
              <a:t>2018/10/24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15650A95-AAC0-43EC-9D0A-8032754D39F5}" type="slidenum">
              <a:rPr lang="zh-CN" altLang="en-US"/>
              <a:pPr>
                <a:defRPr/>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3"/>
          <p:cNvSpPr>
            <a:spLocks noGrp="1"/>
          </p:cNvSpPr>
          <p:nvPr>
            <p:ph type="dt" sz="half" idx="10"/>
          </p:nvPr>
        </p:nvSpPr>
        <p:spPr/>
        <p:txBody>
          <a:bodyPr/>
          <a:lstStyle>
            <a:lvl1pPr>
              <a:defRPr/>
            </a:lvl1pPr>
          </a:lstStyle>
          <a:p>
            <a:pPr>
              <a:defRPr/>
            </a:pPr>
            <a:fld id="{89251BA6-83C9-4000-B386-922FCDCE4DDD}" type="datetimeFigureOut">
              <a:rPr lang="zh-CN" altLang="en-US"/>
              <a:pPr>
                <a:defRPr/>
              </a:pPr>
              <a:t>2018/10/24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9366117C-A9B2-4CCC-962A-FCD0B2E41350}" type="slidenum">
              <a:rPr lang="zh-CN" altLang="en-US"/>
              <a:pPr>
                <a:defRPr/>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C71CC146-9669-4BE1-8052-B22ED0BC7BEE}" type="datetimeFigureOut">
              <a:rPr lang="zh-CN" altLang="en-US"/>
              <a:pPr>
                <a:defRPr/>
              </a:pPr>
              <a:t>2018/10/24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59176971-2F7A-4CA6-A985-9F430269C3E6}"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等线 Light"/>
        </a:defRPr>
      </a:lvl1pPr>
      <a:lvl2pPr algn="l" rtl="0" fontAlgn="base">
        <a:lnSpc>
          <a:spcPct val="90000"/>
        </a:lnSpc>
        <a:spcBef>
          <a:spcPct val="0"/>
        </a:spcBef>
        <a:spcAft>
          <a:spcPct val="0"/>
        </a:spcAft>
        <a:defRPr sz="4400">
          <a:solidFill>
            <a:schemeClr val="tx1"/>
          </a:solidFill>
          <a:latin typeface="等线 Light"/>
          <a:ea typeface="等线 Light"/>
          <a:cs typeface="等线 Light"/>
        </a:defRPr>
      </a:lvl2pPr>
      <a:lvl3pPr algn="l" rtl="0" fontAlgn="base">
        <a:lnSpc>
          <a:spcPct val="90000"/>
        </a:lnSpc>
        <a:spcBef>
          <a:spcPct val="0"/>
        </a:spcBef>
        <a:spcAft>
          <a:spcPct val="0"/>
        </a:spcAft>
        <a:defRPr sz="4400">
          <a:solidFill>
            <a:schemeClr val="tx1"/>
          </a:solidFill>
          <a:latin typeface="等线 Light"/>
          <a:ea typeface="等线 Light"/>
          <a:cs typeface="等线 Light"/>
        </a:defRPr>
      </a:lvl3pPr>
      <a:lvl4pPr algn="l" rtl="0" fontAlgn="base">
        <a:lnSpc>
          <a:spcPct val="90000"/>
        </a:lnSpc>
        <a:spcBef>
          <a:spcPct val="0"/>
        </a:spcBef>
        <a:spcAft>
          <a:spcPct val="0"/>
        </a:spcAft>
        <a:defRPr sz="4400">
          <a:solidFill>
            <a:schemeClr val="tx1"/>
          </a:solidFill>
          <a:latin typeface="等线 Light"/>
          <a:ea typeface="等线 Light"/>
          <a:cs typeface="等线 Light"/>
        </a:defRPr>
      </a:lvl4pPr>
      <a:lvl5pPr algn="l" rtl="0" fontAlgn="base">
        <a:lnSpc>
          <a:spcPct val="90000"/>
        </a:lnSpc>
        <a:spcBef>
          <a:spcPct val="0"/>
        </a:spcBef>
        <a:spcAft>
          <a:spcPct val="0"/>
        </a:spcAft>
        <a:defRPr sz="4400">
          <a:solidFill>
            <a:schemeClr val="tx1"/>
          </a:solidFill>
          <a:latin typeface="等线 Light"/>
          <a:ea typeface="等线 Light"/>
          <a:cs typeface="等线 Light"/>
        </a:defRPr>
      </a:lvl5pPr>
      <a:lvl6pPr marL="457200" algn="l" rtl="0" fontAlgn="base">
        <a:lnSpc>
          <a:spcPct val="90000"/>
        </a:lnSpc>
        <a:spcBef>
          <a:spcPct val="0"/>
        </a:spcBef>
        <a:spcAft>
          <a:spcPct val="0"/>
        </a:spcAft>
        <a:defRPr sz="4400">
          <a:solidFill>
            <a:schemeClr val="tx1"/>
          </a:solidFill>
          <a:latin typeface="等线 Light"/>
          <a:ea typeface="等线 Light"/>
          <a:cs typeface="等线 Light"/>
        </a:defRPr>
      </a:lvl6pPr>
      <a:lvl7pPr marL="914400" algn="l" rtl="0" fontAlgn="base">
        <a:lnSpc>
          <a:spcPct val="90000"/>
        </a:lnSpc>
        <a:spcBef>
          <a:spcPct val="0"/>
        </a:spcBef>
        <a:spcAft>
          <a:spcPct val="0"/>
        </a:spcAft>
        <a:defRPr sz="4400">
          <a:solidFill>
            <a:schemeClr val="tx1"/>
          </a:solidFill>
          <a:latin typeface="等线 Light"/>
          <a:ea typeface="等线 Light"/>
          <a:cs typeface="等线 Light"/>
        </a:defRPr>
      </a:lvl7pPr>
      <a:lvl8pPr marL="1371600" algn="l" rtl="0" fontAlgn="base">
        <a:lnSpc>
          <a:spcPct val="90000"/>
        </a:lnSpc>
        <a:spcBef>
          <a:spcPct val="0"/>
        </a:spcBef>
        <a:spcAft>
          <a:spcPct val="0"/>
        </a:spcAft>
        <a:defRPr sz="4400">
          <a:solidFill>
            <a:schemeClr val="tx1"/>
          </a:solidFill>
          <a:latin typeface="等线 Light"/>
          <a:ea typeface="等线 Light"/>
          <a:cs typeface="等线 Light"/>
        </a:defRPr>
      </a:lvl8pPr>
      <a:lvl9pPr marL="1828800" algn="l" rtl="0" fontAlgn="base">
        <a:lnSpc>
          <a:spcPct val="90000"/>
        </a:lnSpc>
        <a:spcBef>
          <a:spcPct val="0"/>
        </a:spcBef>
        <a:spcAft>
          <a:spcPct val="0"/>
        </a:spcAft>
        <a:defRPr sz="4400">
          <a:solidFill>
            <a:schemeClr val="tx1"/>
          </a:solidFill>
          <a:latin typeface="等线 Light"/>
          <a:ea typeface="等线 Light"/>
          <a:cs typeface="等线 Light"/>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等线"/>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等线"/>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等线"/>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等线"/>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等线"/>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4EA2"/>
        </a:solidFill>
        <a:effectLst/>
      </p:bgPr>
    </p:bg>
    <p:spTree>
      <p:nvGrpSpPr>
        <p:cNvPr id="1" name=""/>
        <p:cNvGrpSpPr/>
        <p:nvPr/>
      </p:nvGrpSpPr>
      <p:grpSpPr>
        <a:xfrm>
          <a:off x="0" y="0"/>
          <a:ext cx="0" cy="0"/>
          <a:chOff x="0" y="0"/>
          <a:chExt cx="0" cy="0"/>
        </a:xfrm>
      </p:grpSpPr>
      <p:pic>
        <p:nvPicPr>
          <p:cNvPr id="14338" name="图片 3"/>
          <p:cNvPicPr>
            <a:picLocks noChangeAspect="1"/>
          </p:cNvPicPr>
          <p:nvPr/>
        </p:nvPicPr>
        <p:blipFill>
          <a:blip r:embed="rId2"/>
          <a:srcRect/>
          <a:stretch>
            <a:fillRect/>
          </a:stretch>
        </p:blipFill>
        <p:spPr bwMode="auto">
          <a:xfrm>
            <a:off x="0" y="0"/>
            <a:ext cx="12192000" cy="3670300"/>
          </a:xfrm>
          <a:prstGeom prst="rect">
            <a:avLst/>
          </a:prstGeom>
          <a:noFill/>
          <a:ln w="9525">
            <a:noFill/>
            <a:miter lim="800000"/>
            <a:headEnd/>
            <a:tailEnd/>
          </a:ln>
        </p:spPr>
      </p:pic>
      <p:sp>
        <p:nvSpPr>
          <p:cNvPr id="14339" name="文本框 5"/>
          <p:cNvSpPr txBox="1">
            <a:spLocks noChangeArrowheads="1"/>
          </p:cNvSpPr>
          <p:nvPr/>
        </p:nvSpPr>
        <p:spPr bwMode="auto">
          <a:xfrm>
            <a:off x="2168525" y="4521200"/>
            <a:ext cx="7854950" cy="1046163"/>
          </a:xfrm>
          <a:prstGeom prst="rect">
            <a:avLst/>
          </a:prstGeom>
          <a:noFill/>
          <a:ln w="9525">
            <a:noFill/>
            <a:miter lim="800000"/>
            <a:headEnd/>
            <a:tailEnd/>
          </a:ln>
        </p:spPr>
        <p:txBody>
          <a:bodyPr>
            <a:spAutoFit/>
          </a:bodyPr>
          <a:lstStyle/>
          <a:p>
            <a:r>
              <a:rPr lang="en-US" altLang="zh-CN" sz="4400" b="1">
                <a:solidFill>
                  <a:schemeClr val="bg1"/>
                </a:solidFill>
                <a:latin typeface="微软雅黑" pitchFamily="34" charset="-122"/>
                <a:ea typeface="微软雅黑" pitchFamily="34" charset="-122"/>
              </a:rPr>
              <a:t>2019</a:t>
            </a:r>
            <a:r>
              <a:rPr lang="zh-CN" altLang="en-US" sz="4400" b="1">
                <a:solidFill>
                  <a:schemeClr val="bg1"/>
                </a:solidFill>
                <a:latin typeface="微软雅黑" pitchFamily="34" charset="-122"/>
                <a:ea typeface="微软雅黑" pitchFamily="34" charset="-122"/>
              </a:rPr>
              <a:t>年文学教育硕士珠海招生</a:t>
            </a:r>
            <a:endParaRPr lang="zh-CN" altLang="en-US" sz="6000" b="1">
              <a:solidFill>
                <a:schemeClr val="bg1"/>
              </a:solidFill>
              <a:latin typeface="微软雅黑" pitchFamily="34" charset="-122"/>
              <a:ea typeface="微软雅黑" pitchFamily="34" charset="-122"/>
            </a:endParaRPr>
          </a:p>
          <a:p>
            <a:endParaRPr lang="zh-CN" altLang="en-US">
              <a:latin typeface="等线"/>
              <a:ea typeface="等线"/>
            </a:endParaRPr>
          </a:p>
        </p:txBody>
      </p:sp>
      <p:sp>
        <p:nvSpPr>
          <p:cNvPr id="14340" name="标题 3"/>
          <p:cNvSpPr txBox="1">
            <a:spLocks noChangeArrowheads="1"/>
          </p:cNvSpPr>
          <p:nvPr/>
        </p:nvSpPr>
        <p:spPr bwMode="auto">
          <a:xfrm>
            <a:off x="8067675" y="5753100"/>
            <a:ext cx="4124325" cy="1104900"/>
          </a:xfrm>
          <a:prstGeom prst="rect">
            <a:avLst/>
          </a:prstGeom>
          <a:noFill/>
          <a:ln w="9525">
            <a:noFill/>
            <a:miter lim="800000"/>
            <a:headEnd/>
            <a:tailEnd/>
          </a:ln>
        </p:spPr>
        <p:txBody>
          <a:bodyPr lIns="91402" tIns="45701" rIns="91402" bIns="45701"/>
          <a:lstStyle/>
          <a:p>
            <a:pPr algn="ctr"/>
            <a:r>
              <a:rPr lang="zh-CN" altLang="en-US" sz="3200" b="1">
                <a:solidFill>
                  <a:schemeClr val="bg1"/>
                </a:solidFill>
                <a:latin typeface="微软雅黑" pitchFamily="34" charset="-122"/>
                <a:ea typeface="微软雅黑" pitchFamily="34" charset="-122"/>
              </a:rPr>
              <a:t>北京师范大学文学院</a:t>
            </a:r>
            <a:endParaRPr lang="en-US" altLang="zh-CN" sz="3200" b="1">
              <a:solidFill>
                <a:schemeClr val="bg1"/>
              </a:solidFill>
              <a:latin typeface="微软雅黑" pitchFamily="34" charset="-122"/>
              <a:ea typeface="微软雅黑" pitchFamily="34" charset="-122"/>
            </a:endParaRPr>
          </a:p>
          <a:p>
            <a:pPr algn="ctr">
              <a:lnSpc>
                <a:spcPct val="120000"/>
              </a:lnSpc>
            </a:pPr>
            <a:r>
              <a:rPr lang="en-US" altLang="zh-CN" sz="2400" b="1">
                <a:solidFill>
                  <a:schemeClr val="bg1"/>
                </a:solidFill>
                <a:latin typeface="微软雅黑" pitchFamily="34" charset="-122"/>
                <a:ea typeface="微软雅黑" pitchFamily="34" charset="-122"/>
              </a:rPr>
              <a:t>2018</a:t>
            </a:r>
            <a:r>
              <a:rPr lang="zh-CN" altLang="en-US" sz="2400" b="1">
                <a:solidFill>
                  <a:schemeClr val="bg1"/>
                </a:solidFill>
                <a:latin typeface="微软雅黑" pitchFamily="34" charset="-122"/>
                <a:ea typeface="微软雅黑" pitchFamily="34" charset="-122"/>
              </a:rPr>
              <a:t>年</a:t>
            </a:r>
            <a:r>
              <a:rPr lang="en-US" altLang="zh-CN" sz="2400" b="1">
                <a:solidFill>
                  <a:schemeClr val="bg1"/>
                </a:solidFill>
                <a:latin typeface="微软雅黑" pitchFamily="34" charset="-122"/>
                <a:ea typeface="微软雅黑" pitchFamily="34" charset="-122"/>
              </a:rPr>
              <a:t>10</a:t>
            </a:r>
            <a:r>
              <a:rPr lang="zh-CN" altLang="en-US" sz="2400" b="1">
                <a:solidFill>
                  <a:schemeClr val="bg1"/>
                </a:solidFill>
                <a:latin typeface="微软雅黑" pitchFamily="34" charset="-122"/>
                <a:ea typeface="微软雅黑" pitchFamily="34" charset="-122"/>
              </a:rPr>
              <a:t>月</a:t>
            </a:r>
            <a:r>
              <a:rPr lang="en-US" altLang="zh-CN" sz="2400" b="1">
                <a:solidFill>
                  <a:schemeClr val="bg1"/>
                </a:solidFill>
                <a:latin typeface="微软雅黑" pitchFamily="34" charset="-122"/>
                <a:ea typeface="微软雅黑" pitchFamily="34" charset="-122"/>
              </a:rPr>
              <a:t>10</a:t>
            </a:r>
            <a:r>
              <a:rPr lang="zh-CN" altLang="en-US" sz="2400" b="1">
                <a:solidFill>
                  <a:schemeClr val="bg1"/>
                </a:solidFill>
                <a:latin typeface="微软雅黑" pitchFamily="34" charset="-122"/>
                <a:ea typeface="微软雅黑" pitchFamily="34" charset="-122"/>
              </a:rPr>
              <a:t>日</a:t>
            </a:r>
            <a:endParaRPr lang="en-US" altLang="zh-CN" sz="2400" b="1">
              <a:solidFill>
                <a:schemeClr val="bg1"/>
              </a:solidFill>
              <a:latin typeface="微软雅黑" pitchFamily="34" charset="-122"/>
              <a:ea typeface="微软雅黑" pitchFamily="34" charset="-122"/>
            </a:endParaRPr>
          </a:p>
        </p:txBody>
      </p:sp>
      <p:pic>
        <p:nvPicPr>
          <p:cNvPr id="14341" name="图片 2"/>
          <p:cNvPicPr>
            <a:picLocks noChangeAspect="1"/>
          </p:cNvPicPr>
          <p:nvPr/>
        </p:nvPicPr>
        <p:blipFill>
          <a:blip r:embed="rId3"/>
          <a:srcRect/>
          <a:stretch>
            <a:fillRect/>
          </a:stretch>
        </p:blipFill>
        <p:spPr bwMode="auto">
          <a:xfrm>
            <a:off x="404813" y="5178425"/>
            <a:ext cx="1457325" cy="1457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图片 8"/>
          <p:cNvPicPr>
            <a:picLocks noChangeAspect="1"/>
          </p:cNvPicPr>
          <p:nvPr/>
        </p:nvPicPr>
        <p:blipFill>
          <a:blip r:embed="rId2"/>
          <a:srcRect/>
          <a:stretch>
            <a:fillRect/>
          </a:stretch>
        </p:blipFill>
        <p:spPr bwMode="auto">
          <a:xfrm>
            <a:off x="0" y="187325"/>
            <a:ext cx="12192000" cy="6858000"/>
          </a:xfrm>
          <a:prstGeom prst="rect">
            <a:avLst/>
          </a:prstGeom>
          <a:noFill/>
          <a:ln w="9525">
            <a:noFill/>
            <a:miter lim="800000"/>
            <a:headEnd/>
            <a:tailEnd/>
          </a:ln>
        </p:spPr>
      </p:pic>
      <p:sp>
        <p:nvSpPr>
          <p:cNvPr id="3" name="矩形 2"/>
          <p:cNvSpPr>
            <a:spLocks noChangeArrowheads="1"/>
          </p:cNvSpPr>
          <p:nvPr/>
        </p:nvSpPr>
        <p:spPr bwMode="auto">
          <a:xfrm>
            <a:off x="1771650" y="1157288"/>
            <a:ext cx="8615363" cy="4395787"/>
          </a:xfrm>
          <a:prstGeom prst="rect">
            <a:avLst/>
          </a:prstGeom>
          <a:solidFill>
            <a:srgbClr val="FFFFFF">
              <a:alpha val="85097"/>
            </a:srgbClr>
          </a:solidFill>
          <a:ln w="12700" algn="ctr">
            <a:noFill/>
            <a:miter lim="800000"/>
            <a:headEnd/>
            <a:tailEnd/>
          </a:ln>
        </p:spPr>
        <p:txBody>
          <a:bodyPr anchor="ctr"/>
          <a:lstStyle/>
          <a:p>
            <a:endParaRPr lang="en-US" altLang="zh-CN">
              <a:latin typeface="等线"/>
              <a:ea typeface="等线"/>
            </a:endParaRPr>
          </a:p>
          <a:p>
            <a:endParaRPr lang="en-US" altLang="zh-CN">
              <a:latin typeface="等线"/>
              <a:ea typeface="等线"/>
            </a:endParaRPr>
          </a:p>
          <a:p>
            <a:endParaRPr lang="en-US" altLang="zh-CN">
              <a:latin typeface="等线"/>
              <a:ea typeface="等线"/>
            </a:endParaRPr>
          </a:p>
          <a:p>
            <a:endParaRPr lang="en-US" altLang="zh-CN">
              <a:latin typeface="等线"/>
              <a:ea typeface="等线"/>
            </a:endParaRPr>
          </a:p>
          <a:p>
            <a:endParaRPr lang="en-US" altLang="zh-CN">
              <a:latin typeface="等线"/>
              <a:ea typeface="等线"/>
            </a:endParaRPr>
          </a:p>
          <a:p>
            <a:endParaRPr lang="en-US" altLang="zh-CN">
              <a:latin typeface="等线"/>
              <a:ea typeface="等线"/>
            </a:endParaRPr>
          </a:p>
          <a:p>
            <a:endParaRPr lang="en-US" altLang="zh-CN">
              <a:latin typeface="等线"/>
              <a:ea typeface="等线"/>
            </a:endParaRPr>
          </a:p>
          <a:p>
            <a:endParaRPr lang="en-US" altLang="zh-CN">
              <a:latin typeface="等线"/>
              <a:ea typeface="等线"/>
            </a:endParaRPr>
          </a:p>
          <a:p>
            <a:endParaRPr lang="en-US" altLang="zh-CN">
              <a:latin typeface="等线"/>
              <a:ea typeface="等线"/>
            </a:endParaRPr>
          </a:p>
          <a:p>
            <a:r>
              <a:rPr lang="zh-CN" altLang="en-US">
                <a:latin typeface="隶书"/>
                <a:ea typeface="隶书"/>
                <a:cs typeface="隶书"/>
              </a:rPr>
              <a:t>专业代码：</a:t>
            </a:r>
            <a:r>
              <a:rPr lang="en-US" altLang="zh-CN">
                <a:latin typeface="隶书"/>
                <a:ea typeface="隶书"/>
                <a:cs typeface="隶书"/>
              </a:rPr>
              <a:t>045103</a:t>
            </a:r>
          </a:p>
          <a:p>
            <a:r>
              <a:rPr lang="zh-CN" altLang="en-US">
                <a:latin typeface="隶书"/>
                <a:ea typeface="隶书"/>
                <a:cs typeface="隶书"/>
              </a:rPr>
              <a:t>专业名称：学科教学（语文）</a:t>
            </a:r>
          </a:p>
          <a:p>
            <a:r>
              <a:rPr lang="zh-CN" altLang="en-US">
                <a:latin typeface="隶书"/>
                <a:ea typeface="隶书"/>
                <a:cs typeface="隶书"/>
              </a:rPr>
              <a:t>学习方式：全日制</a:t>
            </a:r>
          </a:p>
          <a:p>
            <a:r>
              <a:rPr lang="zh-CN" altLang="en-US">
                <a:latin typeface="隶书"/>
                <a:ea typeface="隶书"/>
                <a:cs typeface="隶书"/>
              </a:rPr>
              <a:t>备注：只招收本科是汉语言文学专业的考生，接收推免生</a:t>
            </a:r>
            <a:r>
              <a:rPr lang="en-US" altLang="zh-CN">
                <a:latin typeface="隶书"/>
                <a:ea typeface="隶书"/>
                <a:cs typeface="隶书"/>
              </a:rPr>
              <a:t>5</a:t>
            </a:r>
            <a:r>
              <a:rPr lang="zh-CN" altLang="en-US">
                <a:latin typeface="隶书"/>
                <a:ea typeface="隶书"/>
                <a:cs typeface="隶书"/>
              </a:rPr>
              <a:t>人左右</a:t>
            </a:r>
          </a:p>
        </p:txBody>
      </p:sp>
      <p:sp>
        <p:nvSpPr>
          <p:cNvPr id="23555" name="文本框 3"/>
          <p:cNvSpPr txBox="1">
            <a:spLocks noChangeArrowheads="1"/>
          </p:cNvSpPr>
          <p:nvPr/>
        </p:nvSpPr>
        <p:spPr bwMode="auto">
          <a:xfrm>
            <a:off x="3657600" y="1412875"/>
            <a:ext cx="5316538" cy="523875"/>
          </a:xfrm>
          <a:prstGeom prst="rect">
            <a:avLst/>
          </a:prstGeom>
          <a:solidFill>
            <a:srgbClr val="004EA2"/>
          </a:solidFill>
          <a:ln w="9525">
            <a:noFill/>
            <a:miter lim="800000"/>
            <a:headEnd/>
            <a:tailEnd/>
          </a:ln>
        </p:spPr>
        <p:txBody>
          <a:bodyPr>
            <a:spAutoFit/>
          </a:bodyPr>
          <a:lstStyle/>
          <a:p>
            <a:pPr algn="dist"/>
            <a:r>
              <a:rPr kumimoji="1" lang="zh-CN" altLang="en-US" sz="2800" b="1">
                <a:solidFill>
                  <a:schemeClr val="bg1"/>
                </a:solidFill>
                <a:latin typeface="微软雅黑" pitchFamily="34" charset="-122"/>
                <a:ea typeface="微软雅黑" pitchFamily="34" charset="-122"/>
              </a:rPr>
              <a:t>文学院珠海招生计划</a:t>
            </a:r>
          </a:p>
        </p:txBody>
      </p:sp>
      <p:pic>
        <p:nvPicPr>
          <p:cNvPr id="23556" name="图片 9"/>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0" y="6151563"/>
            <a:ext cx="760413" cy="657225"/>
          </a:xfrm>
          <a:prstGeom prst="rect">
            <a:avLst/>
          </a:prstGeom>
          <a:noFill/>
          <a:ln w="9525">
            <a:noFill/>
            <a:miter lim="800000"/>
            <a:headEnd/>
            <a:tailEnd/>
          </a:ln>
        </p:spPr>
      </p:pic>
      <p:sp>
        <p:nvSpPr>
          <p:cNvPr id="7" name="矩形: 圆顶角 8"/>
          <p:cNvSpPr/>
          <p:nvPr/>
        </p:nvSpPr>
        <p:spPr>
          <a:xfrm rot="16200000">
            <a:off x="2316956" y="2275682"/>
            <a:ext cx="1158875" cy="1382712"/>
          </a:xfrm>
          <a:prstGeom prst="round2SameRect">
            <a:avLst>
              <a:gd name="adj1" fmla="val 12984"/>
              <a:gd name="adj2" fmla="val 33024"/>
            </a:avLst>
          </a:prstGeom>
          <a:solidFill>
            <a:schemeClr val="tx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fontAlgn="auto">
              <a:spcBef>
                <a:spcPts val="0"/>
              </a:spcBef>
              <a:spcAft>
                <a:spcPts val="0"/>
              </a:spcAft>
              <a:defRPr/>
            </a:pPr>
            <a:r>
              <a:rPr lang="zh-CN" altLang="en-US" sz="3600" b="1" dirty="0">
                <a:latin typeface="微软雅黑" panose="020B0503020204020204" pitchFamily="34" charset="-122"/>
                <a:ea typeface="微软雅黑" panose="020B0503020204020204" pitchFamily="34" charset="-122"/>
              </a:rPr>
              <a:t>硕士</a:t>
            </a:r>
          </a:p>
        </p:txBody>
      </p:sp>
      <p:sp>
        <p:nvSpPr>
          <p:cNvPr id="8" name="燕尾形 7"/>
          <p:cNvSpPr/>
          <p:nvPr/>
        </p:nvSpPr>
        <p:spPr>
          <a:xfrm>
            <a:off x="3657600" y="2751138"/>
            <a:ext cx="608013" cy="4318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11" name="矩形 10"/>
          <p:cNvSpPr/>
          <p:nvPr/>
        </p:nvSpPr>
        <p:spPr>
          <a:xfrm>
            <a:off x="4410075" y="2484438"/>
            <a:ext cx="2673350" cy="842962"/>
          </a:xfrm>
          <a:prstGeom prst="rect">
            <a:avLst/>
          </a:prstGeom>
          <a:solidFill>
            <a:schemeClr val="tx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400" b="1" dirty="0">
                <a:latin typeface="微软雅黑" panose="020B0503020204020204" pitchFamily="34" charset="-122"/>
                <a:ea typeface="微软雅黑" panose="020B0503020204020204" pitchFamily="34" charset="-122"/>
              </a:rPr>
              <a:t>教育专业学位硕士</a:t>
            </a:r>
          </a:p>
        </p:txBody>
      </p:sp>
      <p:sp>
        <p:nvSpPr>
          <p:cNvPr id="12" name="燕尾形 11"/>
          <p:cNvSpPr/>
          <p:nvPr/>
        </p:nvSpPr>
        <p:spPr>
          <a:xfrm>
            <a:off x="7227888" y="2751138"/>
            <a:ext cx="609600" cy="4318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13" name="矩形 12"/>
          <p:cNvSpPr/>
          <p:nvPr/>
        </p:nvSpPr>
        <p:spPr>
          <a:xfrm>
            <a:off x="8177213" y="2589213"/>
            <a:ext cx="1868487" cy="633412"/>
          </a:xfrm>
          <a:prstGeom prst="rect">
            <a:avLst/>
          </a:prstGeom>
          <a:solidFill>
            <a:schemeClr val="tx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000" b="1" dirty="0">
                <a:latin typeface="微软雅黑" panose="020B0503020204020204" pitchFamily="34" charset="-122"/>
                <a:ea typeface="微软雅黑" panose="020B0503020204020204" pitchFamily="34" charset="-122"/>
              </a:rPr>
              <a:t>全日制</a:t>
            </a:r>
            <a:r>
              <a:rPr lang="en-US" altLang="zh-CN" sz="2000" b="1" dirty="0">
                <a:latin typeface="微软雅黑" panose="020B0503020204020204" pitchFamily="34" charset="-122"/>
                <a:ea typeface="微软雅黑" panose="020B0503020204020204" pitchFamily="34" charset="-122"/>
              </a:rPr>
              <a:t>60</a:t>
            </a:r>
            <a:r>
              <a:rPr lang="zh-CN" altLang="en-US" sz="2000" b="1" dirty="0">
                <a:latin typeface="微软雅黑" panose="020B0503020204020204" pitchFamily="34" charset="-122"/>
                <a:ea typeface="微软雅黑" panose="020B0503020204020204" pitchFamily="34" charset="-122"/>
              </a:rPr>
              <a:t>人</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1"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图片 1"/>
          <p:cNvPicPr>
            <a:picLocks noChangeAspect="1"/>
          </p:cNvPicPr>
          <p:nvPr/>
        </p:nvPicPr>
        <p:blipFill>
          <a:blip r:embed="rId2"/>
          <a:srcRect/>
          <a:stretch>
            <a:fillRect/>
          </a:stretch>
        </p:blipFill>
        <p:spPr bwMode="auto">
          <a:xfrm>
            <a:off x="1588" y="0"/>
            <a:ext cx="12188825" cy="6858000"/>
          </a:xfrm>
          <a:prstGeom prst="rect">
            <a:avLst/>
          </a:prstGeom>
          <a:noFill/>
          <a:ln w="9525">
            <a:noFill/>
            <a:miter lim="800000"/>
            <a:headEnd/>
            <a:tailEnd/>
          </a:ln>
        </p:spPr>
      </p:pic>
      <p:grpSp>
        <p:nvGrpSpPr>
          <p:cNvPr id="3" name="组合 2"/>
          <p:cNvGrpSpPr>
            <a:grpSpLocks/>
          </p:cNvGrpSpPr>
          <p:nvPr/>
        </p:nvGrpSpPr>
        <p:grpSpPr bwMode="auto">
          <a:xfrm>
            <a:off x="1722438" y="1073150"/>
            <a:ext cx="8856662" cy="5078413"/>
            <a:chOff x="1065" y="910814"/>
            <a:chExt cx="9256695" cy="5813992"/>
          </a:xfrm>
        </p:grpSpPr>
        <p:sp>
          <p:nvSpPr>
            <p:cNvPr id="4" name="矩形 3"/>
            <p:cNvSpPr/>
            <p:nvPr/>
          </p:nvSpPr>
          <p:spPr>
            <a:xfrm>
              <a:off x="1065" y="910814"/>
              <a:ext cx="9256695" cy="5813992"/>
            </a:xfrm>
            <a:prstGeom prst="rect">
              <a:avLst/>
            </a:prstGeom>
            <a:solidFill>
              <a:sysClr val="window" lastClr="FFFFFF">
                <a:alpha val="85000"/>
              </a:sysClr>
            </a:solidFill>
            <a:ln w="12700" cap="flat" cmpd="sng" algn="ctr">
              <a:noFill/>
              <a:prstDash val="solid"/>
              <a:miter lim="800000"/>
            </a:ln>
            <a:effectLst/>
          </p:spPr>
          <p:txBody>
            <a:bodyPr anchor="ctr"/>
            <a:lstStyle/>
            <a:p>
              <a:pPr algn="ctr" fontAlgn="auto">
                <a:spcBef>
                  <a:spcPts val="0"/>
                </a:spcBef>
                <a:spcAft>
                  <a:spcPts val="0"/>
                </a:spcAft>
                <a:defRPr/>
              </a:pPr>
              <a:endParaRPr kumimoji="1" lang="zh-CN" altLang="en-US" kern="0" dirty="0">
                <a:solidFill>
                  <a:prstClr val="white"/>
                </a:solidFill>
                <a:latin typeface="等线" panose="02010600030101010101" charset="-122"/>
                <a:ea typeface="等线" panose="02010600030101010101" charset="-122"/>
                <a:cs typeface="+mn-cs"/>
              </a:endParaRPr>
            </a:p>
          </p:txBody>
        </p:sp>
        <p:sp>
          <p:nvSpPr>
            <p:cNvPr id="24581" name="文本框 8"/>
            <p:cNvSpPr txBox="1">
              <a:spLocks noChangeArrowheads="1"/>
            </p:cNvSpPr>
            <p:nvPr/>
          </p:nvSpPr>
          <p:spPr bwMode="auto">
            <a:xfrm>
              <a:off x="1862340" y="1011085"/>
              <a:ext cx="5284987" cy="599120"/>
            </a:xfrm>
            <a:prstGeom prst="rect">
              <a:avLst/>
            </a:prstGeom>
            <a:solidFill>
              <a:srgbClr val="004EA2"/>
            </a:solidFill>
            <a:ln w="9525">
              <a:noFill/>
              <a:miter lim="800000"/>
              <a:headEnd/>
              <a:tailEnd/>
            </a:ln>
          </p:spPr>
          <p:txBody>
            <a:bodyPr>
              <a:spAutoFit/>
            </a:bodyPr>
            <a:lstStyle/>
            <a:p>
              <a:pPr algn="dist"/>
              <a:r>
                <a:rPr kumimoji="1" lang="zh-CN" altLang="en-US" sz="2800" b="1">
                  <a:solidFill>
                    <a:schemeClr val="bg1"/>
                  </a:solidFill>
                  <a:latin typeface="微软雅黑" pitchFamily="34" charset="-122"/>
                  <a:ea typeface="微软雅黑" pitchFamily="34" charset="-122"/>
                </a:rPr>
                <a:t> 教育硕士生报考资格</a:t>
              </a:r>
            </a:p>
          </p:txBody>
        </p:sp>
        <p:sp>
          <p:nvSpPr>
            <p:cNvPr id="24582" name="矩形 6"/>
            <p:cNvSpPr>
              <a:spLocks noChangeArrowheads="1"/>
            </p:cNvSpPr>
            <p:nvPr/>
          </p:nvSpPr>
          <p:spPr bwMode="auto">
            <a:xfrm>
              <a:off x="544197" y="1650393"/>
              <a:ext cx="8491316" cy="4933933"/>
            </a:xfrm>
            <a:prstGeom prst="rect">
              <a:avLst/>
            </a:prstGeom>
            <a:noFill/>
            <a:ln w="9525">
              <a:noFill/>
              <a:miter lim="800000"/>
              <a:headEnd/>
              <a:tailEnd/>
            </a:ln>
          </p:spPr>
          <p:txBody>
            <a:bodyPr>
              <a:spAutoFit/>
            </a:bodyPr>
            <a:lstStyle/>
            <a:p>
              <a:r>
                <a:rPr lang="en-US" altLang="zh-CN">
                  <a:latin typeface="隶书"/>
                  <a:ea typeface="隶书"/>
                  <a:cs typeface="隶书"/>
                </a:rPr>
                <a:t>1.</a:t>
              </a:r>
              <a:r>
                <a:rPr lang="zh-CN" altLang="en-US">
                  <a:latin typeface="隶书"/>
                  <a:ea typeface="隶书"/>
                  <a:cs typeface="隶书"/>
                </a:rPr>
                <a:t>中华人民共和国公民。</a:t>
              </a:r>
            </a:p>
            <a:p>
              <a:r>
                <a:rPr lang="en-US" altLang="zh-CN">
                  <a:latin typeface="隶书"/>
                  <a:ea typeface="隶书"/>
                  <a:cs typeface="隶书"/>
                </a:rPr>
                <a:t>2.</a:t>
              </a:r>
              <a:r>
                <a:rPr lang="zh-CN" altLang="en-US">
                  <a:latin typeface="隶书"/>
                  <a:ea typeface="隶书"/>
                  <a:cs typeface="隶书"/>
                </a:rPr>
                <a:t>拥护中国共产党的领导，品德良好，遵纪守法。</a:t>
              </a:r>
            </a:p>
            <a:p>
              <a:r>
                <a:rPr lang="en-US" altLang="zh-CN">
                  <a:latin typeface="隶书"/>
                  <a:ea typeface="隶书"/>
                  <a:cs typeface="隶书"/>
                </a:rPr>
                <a:t>3.</a:t>
              </a:r>
              <a:r>
                <a:rPr lang="zh-CN" altLang="en-US">
                  <a:latin typeface="隶书"/>
                  <a:ea typeface="隶书"/>
                  <a:cs typeface="隶书"/>
                </a:rPr>
                <a:t>身体健康状况符合国家和我校规定的体检要求。</a:t>
              </a:r>
            </a:p>
            <a:p>
              <a:r>
                <a:rPr lang="en-US" altLang="zh-CN">
                  <a:latin typeface="隶书"/>
                  <a:ea typeface="隶书"/>
                  <a:cs typeface="隶书"/>
                </a:rPr>
                <a:t>4.</a:t>
              </a:r>
              <a:r>
                <a:rPr lang="zh-CN" altLang="en-US">
                  <a:latin typeface="隶书"/>
                  <a:ea typeface="隶书"/>
                  <a:cs typeface="隶书"/>
                </a:rPr>
                <a:t>考生学业水平必须符合下列条件</a:t>
              </a:r>
              <a:r>
                <a:rPr lang="zh-CN" altLang="en-US" sz="2000" b="1">
                  <a:latin typeface="隶书"/>
                  <a:ea typeface="隶书"/>
                  <a:cs typeface="隶书"/>
                </a:rPr>
                <a:t>之一</a:t>
              </a:r>
              <a:r>
                <a:rPr lang="zh-CN" altLang="en-US">
                  <a:latin typeface="隶书"/>
                  <a:ea typeface="隶书"/>
                  <a:cs typeface="隶书"/>
                </a:rPr>
                <a:t>：</a:t>
              </a:r>
            </a:p>
            <a:p>
              <a:r>
                <a:rPr lang="zh-CN" altLang="en-US">
                  <a:latin typeface="隶书"/>
                  <a:ea typeface="隶书"/>
                  <a:cs typeface="隶书"/>
                </a:rPr>
                <a:t>（</a:t>
              </a:r>
              <a:r>
                <a:rPr lang="en-US" altLang="zh-CN">
                  <a:latin typeface="隶书"/>
                  <a:ea typeface="隶书"/>
                  <a:cs typeface="隶书"/>
                </a:rPr>
                <a:t>1</a:t>
              </a:r>
              <a:r>
                <a:rPr lang="zh-CN" altLang="en-US">
                  <a:latin typeface="隶书"/>
                  <a:ea typeface="隶书"/>
                  <a:cs typeface="隶书"/>
                </a:rPr>
                <a:t>）国家承认学历的</a:t>
              </a:r>
              <a:r>
                <a:rPr lang="zh-CN" altLang="en-US" sz="2000" b="1">
                  <a:latin typeface="隶书"/>
                  <a:ea typeface="隶书"/>
                  <a:cs typeface="隶书"/>
                </a:rPr>
                <a:t>应届本科毕业生</a:t>
              </a:r>
              <a:r>
                <a:rPr lang="zh-CN" altLang="en-US">
                  <a:latin typeface="隶书"/>
                  <a:ea typeface="隶书"/>
                  <a:cs typeface="隶书"/>
                </a:rPr>
                <a:t>（</a:t>
              </a:r>
              <a:r>
                <a:rPr lang="en-US" altLang="zh-CN">
                  <a:latin typeface="隶书"/>
                  <a:ea typeface="隶书"/>
                  <a:cs typeface="隶书"/>
                </a:rPr>
                <a:t>2019</a:t>
              </a:r>
              <a:r>
                <a:rPr lang="zh-CN" altLang="en-US">
                  <a:latin typeface="隶书"/>
                  <a:ea typeface="隶书"/>
                  <a:cs typeface="隶书"/>
                </a:rPr>
                <a:t>年</a:t>
              </a:r>
              <a:r>
                <a:rPr lang="en-US" altLang="zh-CN">
                  <a:latin typeface="隶书"/>
                  <a:ea typeface="隶书"/>
                  <a:cs typeface="隶书"/>
                </a:rPr>
                <a:t>9</a:t>
              </a:r>
              <a:r>
                <a:rPr lang="zh-CN" altLang="en-US">
                  <a:latin typeface="隶书"/>
                  <a:ea typeface="隶书"/>
                  <a:cs typeface="隶书"/>
                </a:rPr>
                <a:t>月</a:t>
              </a:r>
              <a:r>
                <a:rPr lang="en-US" altLang="zh-CN">
                  <a:latin typeface="隶书"/>
                  <a:ea typeface="隶书"/>
                  <a:cs typeface="隶书"/>
                </a:rPr>
                <a:t>1</a:t>
              </a:r>
              <a:r>
                <a:rPr lang="zh-CN" altLang="en-US">
                  <a:latin typeface="隶书"/>
                  <a:ea typeface="隶书"/>
                  <a:cs typeface="隶书"/>
                </a:rPr>
                <a:t>日前须取得国家承认的本科毕业证书。含普通高校、成人高校、普通高校举办的成人高等学历教育应届本科毕业生，及自学考试和网络教育届时可毕业本科生）；</a:t>
              </a:r>
            </a:p>
            <a:p>
              <a:r>
                <a:rPr lang="zh-CN" altLang="en-US">
                  <a:latin typeface="隶书"/>
                  <a:ea typeface="隶书"/>
                  <a:cs typeface="隶书"/>
                </a:rPr>
                <a:t>（</a:t>
              </a:r>
              <a:r>
                <a:rPr lang="en-US" altLang="zh-CN">
                  <a:latin typeface="隶书"/>
                  <a:ea typeface="隶书"/>
                  <a:cs typeface="隶书"/>
                </a:rPr>
                <a:t>2</a:t>
              </a:r>
              <a:r>
                <a:rPr lang="zh-CN" altLang="en-US">
                  <a:latin typeface="隶书"/>
                  <a:ea typeface="隶书"/>
                  <a:cs typeface="隶书"/>
                </a:rPr>
                <a:t>）具有国家承认的大学本科毕业学历人员；</a:t>
              </a:r>
            </a:p>
            <a:p>
              <a:r>
                <a:rPr lang="zh-CN" altLang="en-US">
                  <a:latin typeface="隶书"/>
                  <a:ea typeface="隶书"/>
                  <a:cs typeface="隶书"/>
                </a:rPr>
                <a:t>（</a:t>
              </a:r>
              <a:r>
                <a:rPr lang="en-US" altLang="zh-CN">
                  <a:latin typeface="隶书"/>
                  <a:ea typeface="隶书"/>
                  <a:cs typeface="隶书"/>
                </a:rPr>
                <a:t>3 </a:t>
              </a:r>
              <a:r>
                <a:rPr lang="zh-CN" altLang="en-US">
                  <a:latin typeface="隶书"/>
                  <a:ea typeface="隶书"/>
                  <a:cs typeface="隶书"/>
                </a:rPr>
                <a:t>）已获硕士、博士学位人员。</a:t>
              </a:r>
            </a:p>
            <a:p>
              <a:r>
                <a:rPr lang="zh-CN" altLang="en-US">
                  <a:latin typeface="隶书"/>
                  <a:ea typeface="隶书"/>
                  <a:cs typeface="隶书"/>
                </a:rPr>
                <a:t>（</a:t>
              </a:r>
              <a:r>
                <a:rPr lang="en-US" altLang="zh-CN">
                  <a:latin typeface="隶书"/>
                  <a:ea typeface="隶书"/>
                  <a:cs typeface="隶书"/>
                </a:rPr>
                <a:t>4 </a:t>
              </a:r>
              <a:r>
                <a:rPr lang="zh-CN" altLang="en-US">
                  <a:latin typeface="隶书"/>
                  <a:ea typeface="隶书"/>
                  <a:cs typeface="隶书"/>
                </a:rPr>
                <a:t>）在国（境）外获得的学历（学位）证书须通过教育部留学服务中心的认证。</a:t>
              </a:r>
            </a:p>
            <a:p>
              <a:r>
                <a:rPr lang="zh-CN" altLang="en-US">
                  <a:latin typeface="隶书"/>
                  <a:ea typeface="隶书"/>
                  <a:cs typeface="隶书"/>
                </a:rPr>
                <a:t>国防生及现役军人报考，必须符合解放军有关部门的规定。</a:t>
              </a:r>
            </a:p>
            <a:p>
              <a:r>
                <a:rPr lang="zh-CN" altLang="en-US">
                  <a:latin typeface="隶书"/>
                  <a:ea typeface="隶书"/>
                  <a:cs typeface="隶书"/>
                </a:rPr>
                <a:t>非应届在读研究生报考，须在报名前征得就读院校同意，并在录取时先办理原就读院校的退学手续。我校不允许研究生同时攻读两个以上（含）不同层次或相同层次的学位。</a:t>
              </a:r>
            </a:p>
          </p:txBody>
        </p:sp>
      </p:grpSp>
      <p:pic>
        <p:nvPicPr>
          <p:cNvPr id="24579" name="图片 7"/>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0" y="6151563"/>
            <a:ext cx="760413" cy="657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图片 1"/>
          <p:cNvPicPr>
            <a:picLocks noChangeAspect="1"/>
          </p:cNvPicPr>
          <p:nvPr/>
        </p:nvPicPr>
        <p:blipFill>
          <a:blip r:embed="rId2"/>
          <a:srcRect/>
          <a:stretch>
            <a:fillRect/>
          </a:stretch>
        </p:blipFill>
        <p:spPr bwMode="auto">
          <a:xfrm>
            <a:off x="0" y="0"/>
            <a:ext cx="12193588" cy="6858000"/>
          </a:xfrm>
          <a:prstGeom prst="rect">
            <a:avLst/>
          </a:prstGeom>
          <a:noFill/>
          <a:ln w="9525">
            <a:noFill/>
            <a:miter lim="800000"/>
            <a:headEnd/>
            <a:tailEnd/>
          </a:ln>
        </p:spPr>
      </p:pic>
      <p:sp>
        <p:nvSpPr>
          <p:cNvPr id="4" name="矩形 3"/>
          <p:cNvSpPr/>
          <p:nvPr/>
        </p:nvSpPr>
        <p:spPr>
          <a:xfrm>
            <a:off x="1625600" y="715963"/>
            <a:ext cx="8513763" cy="5214937"/>
          </a:xfrm>
          <a:prstGeom prst="rect">
            <a:avLst/>
          </a:prstGeom>
          <a:solidFill>
            <a:sysClr val="window" lastClr="FFFFFF">
              <a:alpha val="85000"/>
            </a:sysClr>
          </a:solidFill>
          <a:ln w="12700" cap="flat" cmpd="sng" algn="ctr">
            <a:noFill/>
            <a:prstDash val="solid"/>
            <a:miter lim="800000"/>
          </a:ln>
          <a:effectLst/>
        </p:spPr>
        <p:txBody>
          <a:bodyPr anchor="ctr"/>
          <a:lstStyle/>
          <a:p>
            <a:pPr algn="ctr" fontAlgn="auto">
              <a:spcBef>
                <a:spcPts val="0"/>
              </a:spcBef>
              <a:spcAft>
                <a:spcPts val="0"/>
              </a:spcAft>
              <a:defRPr/>
            </a:pPr>
            <a:endParaRPr kumimoji="1" lang="zh-CN" altLang="en-US" kern="0" dirty="0">
              <a:solidFill>
                <a:prstClr val="white"/>
              </a:solidFill>
              <a:latin typeface="等线" panose="02010600030101010101" charset="-122"/>
              <a:ea typeface="等线" panose="02010600030101010101" charset="-122"/>
              <a:cs typeface="+mn-cs"/>
            </a:endParaRPr>
          </a:p>
        </p:txBody>
      </p:sp>
      <p:grpSp>
        <p:nvGrpSpPr>
          <p:cNvPr id="9" name="组合 8"/>
          <p:cNvGrpSpPr>
            <a:grpSpLocks/>
          </p:cNvGrpSpPr>
          <p:nvPr/>
        </p:nvGrpSpPr>
        <p:grpSpPr bwMode="auto">
          <a:xfrm>
            <a:off x="1971675" y="1903413"/>
            <a:ext cx="3749675" cy="3743325"/>
            <a:chOff x="496055" y="2047657"/>
            <a:chExt cx="3748752" cy="3743466"/>
          </a:xfrm>
        </p:grpSpPr>
        <p:sp>
          <p:nvSpPr>
            <p:cNvPr id="25619" name="Line 4"/>
            <p:cNvSpPr>
              <a:spLocks noChangeShapeType="1"/>
            </p:cNvSpPr>
            <p:nvPr/>
          </p:nvSpPr>
          <p:spPr bwMode="auto">
            <a:xfrm>
              <a:off x="1134894" y="3210479"/>
              <a:ext cx="2471074" cy="0"/>
            </a:xfrm>
            <a:prstGeom prst="line">
              <a:avLst/>
            </a:prstGeom>
            <a:noFill/>
            <a:ln w="38100">
              <a:solidFill>
                <a:srgbClr val="004EA2"/>
              </a:solidFill>
              <a:round/>
              <a:headEnd/>
              <a:tailEnd/>
            </a:ln>
          </p:spPr>
          <p:txBody>
            <a:bodyPr/>
            <a:lstStyle/>
            <a:p>
              <a:endParaRPr lang="zh-CN" altLang="en-US"/>
            </a:p>
          </p:txBody>
        </p:sp>
        <p:sp>
          <p:nvSpPr>
            <p:cNvPr id="11" name="Rectangle 6"/>
            <p:cNvSpPr/>
            <p:nvPr/>
          </p:nvSpPr>
          <p:spPr>
            <a:xfrm>
              <a:off x="1264216" y="5379945"/>
              <a:ext cx="2212430" cy="411178"/>
            </a:xfrm>
            <a:prstGeom prst="rect">
              <a:avLst/>
            </a:prstGeom>
            <a:noFill/>
            <a:ln w="9525">
              <a:noFill/>
              <a:miter/>
            </a:ln>
          </p:spPr>
          <p:txBody>
            <a:bodyPr anchor="ctr" anchorCtr="1"/>
            <a:lstStyle/>
            <a:p>
              <a:pPr fontAlgn="auto">
                <a:spcBef>
                  <a:spcPts val="0"/>
                </a:spcBef>
                <a:spcAft>
                  <a:spcPts val="0"/>
                </a:spcAft>
                <a:defRPr/>
              </a:pPr>
              <a:r>
                <a:rPr lang="en-US" altLang="zh-CN" sz="1600" b="1" dirty="0">
                  <a:solidFill>
                    <a:srgbClr val="004EA2"/>
                  </a:solidFill>
                  <a:latin typeface="微软雅黑" panose="020B0503020204020204" pitchFamily="34" charset="-122"/>
                  <a:ea typeface="微软雅黑" panose="020B0503020204020204" pitchFamily="34" charset="-122"/>
                  <a:cs typeface="+mn-cs"/>
                </a:rPr>
                <a:t>2</a:t>
              </a:r>
              <a:r>
                <a:rPr lang="zh-CN" altLang="en-US" sz="1600" b="1" dirty="0">
                  <a:solidFill>
                    <a:srgbClr val="004EA2"/>
                  </a:solidFill>
                  <a:latin typeface="微软雅黑" panose="020B0503020204020204" pitchFamily="34" charset="-122"/>
                  <a:ea typeface="微软雅黑" panose="020B0503020204020204" pitchFamily="34" charset="-122"/>
                  <a:cs typeface="+mn-cs"/>
                </a:rPr>
                <a:t>月份：</a:t>
              </a: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mn-cs"/>
                </a:rPr>
                <a:t>公布成绩</a:t>
              </a:r>
            </a:p>
          </p:txBody>
        </p:sp>
        <p:sp>
          <p:nvSpPr>
            <p:cNvPr id="25621" name="Line 8"/>
            <p:cNvSpPr>
              <a:spLocks noChangeShapeType="1"/>
            </p:cNvSpPr>
            <p:nvPr/>
          </p:nvSpPr>
          <p:spPr bwMode="auto">
            <a:xfrm flipV="1">
              <a:off x="1169155" y="2371154"/>
              <a:ext cx="2402552" cy="0"/>
            </a:xfrm>
            <a:prstGeom prst="line">
              <a:avLst/>
            </a:prstGeom>
            <a:noFill/>
            <a:ln w="38100">
              <a:solidFill>
                <a:srgbClr val="004EA2"/>
              </a:solidFill>
              <a:round/>
              <a:headEnd/>
              <a:tailEnd/>
            </a:ln>
          </p:spPr>
          <p:txBody>
            <a:bodyPr/>
            <a:lstStyle/>
            <a:p>
              <a:endParaRPr lang="zh-CN" altLang="en-US"/>
            </a:p>
          </p:txBody>
        </p:sp>
        <p:sp>
          <p:nvSpPr>
            <p:cNvPr id="13" name="Rectangle 9"/>
            <p:cNvSpPr/>
            <p:nvPr/>
          </p:nvSpPr>
          <p:spPr>
            <a:xfrm>
              <a:off x="496055" y="3687606"/>
              <a:ext cx="3748752" cy="411178"/>
            </a:xfrm>
            <a:prstGeom prst="rect">
              <a:avLst/>
            </a:prstGeom>
            <a:noFill/>
            <a:ln w="9525">
              <a:noFill/>
              <a:miter/>
            </a:ln>
          </p:spPr>
          <p:txBody>
            <a:bodyPr anchor="ctr" anchorCtr="1"/>
            <a:lstStyle/>
            <a:p>
              <a:pPr fontAlgn="auto">
                <a:spcBef>
                  <a:spcPts val="0"/>
                </a:spcBef>
                <a:spcAft>
                  <a:spcPts val="0"/>
                </a:spcAft>
                <a:defRPr/>
              </a:pPr>
              <a:r>
                <a:rPr lang="en-US" altLang="zh-CN" sz="1600" b="1" dirty="0">
                  <a:solidFill>
                    <a:srgbClr val="004EA2"/>
                  </a:solidFill>
                  <a:latin typeface="微软雅黑" panose="020B0503020204020204" pitchFamily="34" charset="-122"/>
                  <a:ea typeface="微软雅黑" panose="020B0503020204020204" pitchFamily="34" charset="-122"/>
                  <a:cs typeface="+mn-cs"/>
                </a:rPr>
                <a:t>11</a:t>
              </a:r>
              <a:r>
                <a:rPr lang="zh-CN" altLang="en-US" sz="1600" b="1" dirty="0">
                  <a:solidFill>
                    <a:srgbClr val="004EA2"/>
                  </a:solidFill>
                  <a:latin typeface="微软雅黑" panose="020B0503020204020204" pitchFamily="34" charset="-122"/>
                  <a:ea typeface="微软雅黑" panose="020B0503020204020204" pitchFamily="34" charset="-122"/>
                  <a:cs typeface="+mn-cs"/>
                </a:rPr>
                <a:t>月份上旬：</a:t>
              </a: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mn-cs"/>
                </a:rPr>
                <a:t>现场确认</a:t>
              </a:r>
            </a:p>
          </p:txBody>
        </p:sp>
        <p:sp>
          <p:nvSpPr>
            <p:cNvPr id="25623" name="Line 10"/>
            <p:cNvSpPr>
              <a:spLocks noChangeShapeType="1"/>
            </p:cNvSpPr>
            <p:nvPr/>
          </p:nvSpPr>
          <p:spPr bwMode="auto">
            <a:xfrm>
              <a:off x="1523761" y="5736257"/>
              <a:ext cx="1693340" cy="0"/>
            </a:xfrm>
            <a:prstGeom prst="line">
              <a:avLst/>
            </a:prstGeom>
            <a:noFill/>
            <a:ln w="38100">
              <a:solidFill>
                <a:srgbClr val="004EA2"/>
              </a:solidFill>
              <a:round/>
              <a:headEnd/>
              <a:tailEnd/>
            </a:ln>
          </p:spPr>
          <p:txBody>
            <a:bodyPr/>
            <a:lstStyle/>
            <a:p>
              <a:endParaRPr lang="zh-CN" altLang="en-US"/>
            </a:p>
          </p:txBody>
        </p:sp>
        <p:sp>
          <p:nvSpPr>
            <p:cNvPr id="15" name="Rectangle 12"/>
            <p:cNvSpPr/>
            <p:nvPr/>
          </p:nvSpPr>
          <p:spPr>
            <a:xfrm>
              <a:off x="1264216" y="4551238"/>
              <a:ext cx="2212430" cy="381014"/>
            </a:xfrm>
            <a:prstGeom prst="rect">
              <a:avLst/>
            </a:prstGeom>
            <a:noFill/>
            <a:ln w="9525">
              <a:noFill/>
              <a:miter/>
            </a:ln>
          </p:spPr>
          <p:txBody>
            <a:bodyPr anchor="ctr" anchorCtr="1"/>
            <a:lstStyle/>
            <a:p>
              <a:pPr fontAlgn="auto">
                <a:spcBef>
                  <a:spcPts val="0"/>
                </a:spcBef>
                <a:spcAft>
                  <a:spcPts val="0"/>
                </a:spcAft>
                <a:defRPr/>
              </a:pPr>
              <a:r>
                <a:rPr lang="en-US" altLang="zh-CN" sz="1600" b="1" dirty="0">
                  <a:solidFill>
                    <a:srgbClr val="004EA2"/>
                  </a:solidFill>
                  <a:latin typeface="微软雅黑" panose="020B0503020204020204" pitchFamily="34" charset="-122"/>
                  <a:ea typeface="微软雅黑" panose="020B0503020204020204" pitchFamily="34" charset="-122"/>
                  <a:cs typeface="+mn-cs"/>
                </a:rPr>
                <a:t>12</a:t>
              </a:r>
              <a:r>
                <a:rPr lang="zh-CN" altLang="en-US" sz="1600" b="1" dirty="0">
                  <a:solidFill>
                    <a:srgbClr val="004EA2"/>
                  </a:solidFill>
                  <a:latin typeface="微软雅黑" panose="020B0503020204020204" pitchFamily="34" charset="-122"/>
                  <a:ea typeface="微软雅黑" panose="020B0503020204020204" pitchFamily="34" charset="-122"/>
                  <a:cs typeface="+mn-cs"/>
                </a:rPr>
                <a:t>月份下旬：</a:t>
              </a: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mn-cs"/>
                </a:rPr>
                <a:t>初试</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p:txBody>
        </p:sp>
        <p:sp>
          <p:nvSpPr>
            <p:cNvPr id="25625" name="Line 13"/>
            <p:cNvSpPr>
              <a:spLocks noChangeShapeType="1"/>
            </p:cNvSpPr>
            <p:nvPr/>
          </p:nvSpPr>
          <p:spPr bwMode="auto">
            <a:xfrm flipV="1">
              <a:off x="1134894" y="4050080"/>
              <a:ext cx="2557264" cy="1"/>
            </a:xfrm>
            <a:prstGeom prst="line">
              <a:avLst/>
            </a:prstGeom>
            <a:noFill/>
            <a:ln w="38100">
              <a:solidFill>
                <a:srgbClr val="004EA2"/>
              </a:solidFill>
              <a:round/>
              <a:headEnd/>
              <a:tailEnd/>
            </a:ln>
          </p:spPr>
          <p:txBody>
            <a:bodyPr/>
            <a:lstStyle/>
            <a:p>
              <a:endParaRPr lang="zh-CN" altLang="en-US"/>
            </a:p>
          </p:txBody>
        </p:sp>
        <p:sp>
          <p:nvSpPr>
            <p:cNvPr id="25626" name="Line 15"/>
            <p:cNvSpPr>
              <a:spLocks noChangeShapeType="1"/>
            </p:cNvSpPr>
            <p:nvPr/>
          </p:nvSpPr>
          <p:spPr bwMode="auto">
            <a:xfrm>
              <a:off x="1523761" y="4889129"/>
              <a:ext cx="1693340" cy="7802"/>
            </a:xfrm>
            <a:prstGeom prst="line">
              <a:avLst/>
            </a:prstGeom>
            <a:noFill/>
            <a:ln w="38100">
              <a:solidFill>
                <a:srgbClr val="004EA2"/>
              </a:solidFill>
              <a:round/>
              <a:headEnd/>
              <a:tailEnd/>
            </a:ln>
          </p:spPr>
          <p:txBody>
            <a:bodyPr/>
            <a:lstStyle/>
            <a:p>
              <a:endParaRPr lang="zh-CN" altLang="en-US"/>
            </a:p>
          </p:txBody>
        </p:sp>
        <p:sp>
          <p:nvSpPr>
            <p:cNvPr id="18" name="Rectangle 16"/>
            <p:cNvSpPr/>
            <p:nvPr/>
          </p:nvSpPr>
          <p:spPr>
            <a:xfrm>
              <a:off x="851567" y="2930340"/>
              <a:ext cx="3037727" cy="260360"/>
            </a:xfrm>
            <a:prstGeom prst="rect">
              <a:avLst/>
            </a:prstGeom>
            <a:noFill/>
            <a:ln w="9525">
              <a:noFill/>
              <a:miter/>
            </a:ln>
          </p:spPr>
          <p:txBody>
            <a:bodyPr anchor="ctr" anchorCtr="1"/>
            <a:lstStyle/>
            <a:p>
              <a:pPr fontAlgn="auto">
                <a:spcBef>
                  <a:spcPts val="0"/>
                </a:spcBef>
                <a:spcAft>
                  <a:spcPts val="0"/>
                </a:spcAft>
                <a:defRPr/>
              </a:pPr>
              <a:r>
                <a:rPr lang="en-US" altLang="zh-CN" sz="1600" b="1" dirty="0">
                  <a:solidFill>
                    <a:srgbClr val="004EA2"/>
                  </a:solidFill>
                  <a:latin typeface="微软雅黑" panose="020B0503020204020204" pitchFamily="34" charset="-122"/>
                  <a:ea typeface="微软雅黑" panose="020B0503020204020204" pitchFamily="34" charset="-122"/>
                  <a:cs typeface="+mn-cs"/>
                </a:rPr>
                <a:t>10</a:t>
              </a:r>
              <a:r>
                <a:rPr lang="zh-CN" altLang="en-US" sz="1600" b="1" dirty="0">
                  <a:solidFill>
                    <a:srgbClr val="004EA2"/>
                  </a:solidFill>
                  <a:latin typeface="微软雅黑" panose="020B0503020204020204" pitchFamily="34" charset="-122"/>
                  <a:ea typeface="微软雅黑" panose="020B0503020204020204" pitchFamily="34" charset="-122"/>
                  <a:cs typeface="+mn-cs"/>
                </a:rPr>
                <a:t>月份：</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n-cs"/>
                </a:rPr>
                <a:t>全国研招网上</a:t>
              </a: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mn-cs"/>
                </a:rPr>
                <a:t>报名</a:t>
              </a:r>
            </a:p>
          </p:txBody>
        </p:sp>
        <p:sp>
          <p:nvSpPr>
            <p:cNvPr id="19" name="箭头: 右 56"/>
            <p:cNvSpPr/>
            <p:nvPr/>
          </p:nvSpPr>
          <p:spPr>
            <a:xfrm rot="5400000">
              <a:off x="2138648" y="2485857"/>
              <a:ext cx="463567" cy="234892"/>
            </a:xfrm>
            <a:prstGeom prst="rightArrow">
              <a:avLst>
                <a:gd name="adj1" fmla="val 33790"/>
                <a:gd name="adj2" fmla="val 89672"/>
              </a:avLst>
            </a:prstGeom>
            <a:noFill/>
            <a:ln w="38100">
              <a:solidFill>
                <a:srgbClr val="004E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0" name="箭头: 右 58"/>
            <p:cNvSpPr/>
            <p:nvPr/>
          </p:nvSpPr>
          <p:spPr>
            <a:xfrm rot="5400000">
              <a:off x="2138648" y="3330439"/>
              <a:ext cx="463567" cy="234892"/>
            </a:xfrm>
            <a:prstGeom prst="rightArrow">
              <a:avLst>
                <a:gd name="adj1" fmla="val 33790"/>
                <a:gd name="adj2" fmla="val 89672"/>
              </a:avLst>
            </a:prstGeom>
            <a:noFill/>
            <a:ln w="38100">
              <a:solidFill>
                <a:srgbClr val="004E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1" name="箭头: 右 59"/>
            <p:cNvSpPr/>
            <p:nvPr/>
          </p:nvSpPr>
          <p:spPr>
            <a:xfrm rot="5400000">
              <a:off x="2137854" y="4164701"/>
              <a:ext cx="465156" cy="234892"/>
            </a:xfrm>
            <a:prstGeom prst="rightArrow">
              <a:avLst>
                <a:gd name="adj1" fmla="val 33790"/>
                <a:gd name="adj2" fmla="val 89672"/>
              </a:avLst>
            </a:prstGeom>
            <a:noFill/>
            <a:ln w="38100">
              <a:solidFill>
                <a:srgbClr val="004E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2" name="箭头: 右 60"/>
            <p:cNvSpPr/>
            <p:nvPr/>
          </p:nvSpPr>
          <p:spPr>
            <a:xfrm rot="5400000">
              <a:off x="2138648" y="5008489"/>
              <a:ext cx="463567" cy="234892"/>
            </a:xfrm>
            <a:prstGeom prst="rightArrow">
              <a:avLst>
                <a:gd name="adj1" fmla="val 33790"/>
                <a:gd name="adj2" fmla="val 89672"/>
              </a:avLst>
            </a:prstGeom>
            <a:noFill/>
            <a:ln w="38100">
              <a:solidFill>
                <a:srgbClr val="004E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25632" name="矩形 22"/>
            <p:cNvSpPr>
              <a:spLocks noChangeArrowheads="1"/>
            </p:cNvSpPr>
            <p:nvPr/>
          </p:nvSpPr>
          <p:spPr bwMode="auto">
            <a:xfrm>
              <a:off x="923453" y="2047657"/>
              <a:ext cx="2893956" cy="337185"/>
            </a:xfrm>
            <a:prstGeom prst="rect">
              <a:avLst/>
            </a:prstGeom>
            <a:noFill/>
            <a:ln w="9525">
              <a:noFill/>
              <a:miter lim="800000"/>
              <a:headEnd/>
              <a:tailEnd/>
            </a:ln>
          </p:spPr>
          <p:txBody>
            <a:bodyPr>
              <a:spAutoFit/>
            </a:bodyPr>
            <a:lstStyle/>
            <a:p>
              <a:pPr algn="ctr"/>
              <a:r>
                <a:rPr lang="en-US" altLang="zh-CN" sz="1600" b="1">
                  <a:solidFill>
                    <a:srgbClr val="004EA2"/>
                  </a:solidFill>
                  <a:latin typeface="微软雅黑" pitchFamily="34" charset="-122"/>
                  <a:ea typeface="微软雅黑" pitchFamily="34" charset="-122"/>
                </a:rPr>
                <a:t>9</a:t>
              </a:r>
              <a:r>
                <a:rPr lang="zh-CN" altLang="en-US" sz="1600" b="1">
                  <a:solidFill>
                    <a:srgbClr val="004EA2"/>
                  </a:solidFill>
                  <a:latin typeface="微软雅黑" pitchFamily="34" charset="-122"/>
                  <a:ea typeface="微软雅黑" pitchFamily="34" charset="-122"/>
                </a:rPr>
                <a:t>月份：</a:t>
              </a:r>
              <a:r>
                <a:rPr lang="zh-CN" altLang="en-US" sz="1600">
                  <a:solidFill>
                    <a:srgbClr val="404040"/>
                  </a:solidFill>
                  <a:latin typeface="微软雅黑" pitchFamily="34" charset="-122"/>
                  <a:ea typeface="微软雅黑" pitchFamily="34" charset="-122"/>
                </a:rPr>
                <a:t>查阅招生</a:t>
              </a:r>
              <a:r>
                <a:rPr lang="zh-CN" altLang="en-US" sz="1600" b="1">
                  <a:solidFill>
                    <a:srgbClr val="404040"/>
                  </a:solidFill>
                  <a:latin typeface="微软雅黑" pitchFamily="34" charset="-122"/>
                  <a:ea typeface="微软雅黑" pitchFamily="34" charset="-122"/>
                </a:rPr>
                <a:t>专业目录 </a:t>
              </a:r>
            </a:p>
          </p:txBody>
        </p:sp>
      </p:grpSp>
      <p:grpSp>
        <p:nvGrpSpPr>
          <p:cNvPr id="24" name="组合 23"/>
          <p:cNvGrpSpPr>
            <a:grpSpLocks/>
          </p:cNvGrpSpPr>
          <p:nvPr/>
        </p:nvGrpSpPr>
        <p:grpSpPr bwMode="auto">
          <a:xfrm>
            <a:off x="5881688" y="2216150"/>
            <a:ext cx="3749675" cy="3419475"/>
            <a:chOff x="496055" y="2371154"/>
            <a:chExt cx="3748752" cy="3419969"/>
          </a:xfrm>
        </p:grpSpPr>
        <p:sp>
          <p:nvSpPr>
            <p:cNvPr id="25607" name="Line 4"/>
            <p:cNvSpPr>
              <a:spLocks noChangeShapeType="1"/>
            </p:cNvSpPr>
            <p:nvPr/>
          </p:nvSpPr>
          <p:spPr bwMode="auto">
            <a:xfrm>
              <a:off x="1097725" y="3210479"/>
              <a:ext cx="2545412" cy="0"/>
            </a:xfrm>
            <a:prstGeom prst="line">
              <a:avLst/>
            </a:prstGeom>
            <a:noFill/>
            <a:ln w="38100">
              <a:solidFill>
                <a:srgbClr val="004EA2"/>
              </a:solidFill>
              <a:round/>
              <a:headEnd/>
              <a:tailEnd/>
            </a:ln>
          </p:spPr>
          <p:txBody>
            <a:bodyPr/>
            <a:lstStyle/>
            <a:p>
              <a:endParaRPr lang="zh-CN" altLang="en-US"/>
            </a:p>
          </p:txBody>
        </p:sp>
        <p:sp>
          <p:nvSpPr>
            <p:cNvPr id="26" name="Rectangle 6"/>
            <p:cNvSpPr/>
            <p:nvPr/>
          </p:nvSpPr>
          <p:spPr>
            <a:xfrm>
              <a:off x="1264216" y="5379902"/>
              <a:ext cx="2212430" cy="411221"/>
            </a:xfrm>
            <a:prstGeom prst="rect">
              <a:avLst/>
            </a:prstGeom>
            <a:noFill/>
            <a:ln w="9525">
              <a:noFill/>
              <a:miter/>
            </a:ln>
          </p:spPr>
          <p:txBody>
            <a:bodyPr anchor="ctr" anchorCtr="1"/>
            <a:lstStyle/>
            <a:p>
              <a:pPr fontAlgn="auto">
                <a:spcBef>
                  <a:spcPts val="0"/>
                </a:spcBef>
                <a:spcAft>
                  <a:spcPts val="0"/>
                </a:spcAft>
                <a:defRPr/>
              </a:pPr>
              <a:r>
                <a:rPr lang="en-US" altLang="zh-CN" sz="1600" b="1" dirty="0">
                  <a:solidFill>
                    <a:srgbClr val="004EA2"/>
                  </a:solidFill>
                  <a:latin typeface="微软雅黑" panose="020B0503020204020204" pitchFamily="34" charset="-122"/>
                  <a:ea typeface="微软雅黑" panose="020B0503020204020204" pitchFamily="34" charset="-122"/>
                  <a:cs typeface="+mn-cs"/>
                </a:rPr>
                <a:t>9</a:t>
              </a:r>
              <a:r>
                <a:rPr lang="zh-CN" altLang="en-US" sz="1600" b="1" dirty="0">
                  <a:solidFill>
                    <a:srgbClr val="004EA2"/>
                  </a:solidFill>
                  <a:latin typeface="微软雅黑" panose="020B0503020204020204" pitchFamily="34" charset="-122"/>
                  <a:ea typeface="微软雅黑" panose="020B0503020204020204" pitchFamily="34" charset="-122"/>
                  <a:cs typeface="+mn-cs"/>
                </a:rPr>
                <a:t>月份：</a:t>
              </a: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mn-cs"/>
                </a:rPr>
                <a:t>入学、政审</a:t>
              </a:r>
            </a:p>
          </p:txBody>
        </p:sp>
        <p:sp>
          <p:nvSpPr>
            <p:cNvPr id="27" name="Rectangle 9"/>
            <p:cNvSpPr/>
            <p:nvPr/>
          </p:nvSpPr>
          <p:spPr>
            <a:xfrm>
              <a:off x="496055" y="3687382"/>
              <a:ext cx="3748752" cy="411221"/>
            </a:xfrm>
            <a:prstGeom prst="rect">
              <a:avLst/>
            </a:prstGeom>
            <a:noFill/>
            <a:ln w="9525">
              <a:noFill/>
              <a:miter/>
            </a:ln>
          </p:spPr>
          <p:txBody>
            <a:bodyPr anchor="ctr" anchorCtr="1"/>
            <a:lstStyle/>
            <a:p>
              <a:pPr fontAlgn="auto">
                <a:spcBef>
                  <a:spcPts val="0"/>
                </a:spcBef>
                <a:spcAft>
                  <a:spcPts val="0"/>
                </a:spcAft>
                <a:defRPr/>
              </a:pPr>
              <a:r>
                <a:rPr lang="en-US" altLang="zh-CN" sz="1600" b="1" dirty="0">
                  <a:solidFill>
                    <a:srgbClr val="004EA2"/>
                  </a:solidFill>
                  <a:latin typeface="微软雅黑" panose="020B0503020204020204" pitchFamily="34" charset="-122"/>
                  <a:ea typeface="微软雅黑" panose="020B0503020204020204" pitchFamily="34" charset="-122"/>
                  <a:cs typeface="+mn-cs"/>
                </a:rPr>
                <a:t>4</a:t>
              </a:r>
              <a:r>
                <a:rPr lang="zh-CN" altLang="en-US" sz="1600" b="1" dirty="0">
                  <a:solidFill>
                    <a:srgbClr val="004EA2"/>
                  </a:solidFill>
                  <a:latin typeface="微软雅黑" panose="020B0503020204020204" pitchFamily="34" charset="-122"/>
                  <a:ea typeface="微软雅黑" panose="020B0503020204020204" pitchFamily="34" charset="-122"/>
                  <a:cs typeface="+mn-cs"/>
                </a:rPr>
                <a:t>月份：</a:t>
              </a: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mn-cs"/>
                </a:rPr>
                <a:t>拟录取</a:t>
              </a:r>
            </a:p>
          </p:txBody>
        </p:sp>
        <p:sp>
          <p:nvSpPr>
            <p:cNvPr id="25610" name="Line 10"/>
            <p:cNvSpPr>
              <a:spLocks noChangeShapeType="1"/>
            </p:cNvSpPr>
            <p:nvPr/>
          </p:nvSpPr>
          <p:spPr bwMode="auto">
            <a:xfrm>
              <a:off x="1472375" y="5736257"/>
              <a:ext cx="1796112" cy="0"/>
            </a:xfrm>
            <a:prstGeom prst="line">
              <a:avLst/>
            </a:prstGeom>
            <a:noFill/>
            <a:ln w="38100">
              <a:solidFill>
                <a:srgbClr val="004EA2"/>
              </a:solidFill>
              <a:round/>
              <a:headEnd/>
              <a:tailEnd/>
            </a:ln>
          </p:spPr>
          <p:txBody>
            <a:bodyPr/>
            <a:lstStyle/>
            <a:p>
              <a:endParaRPr lang="zh-CN" altLang="en-US"/>
            </a:p>
          </p:txBody>
        </p:sp>
        <p:sp>
          <p:nvSpPr>
            <p:cNvPr id="29" name="Rectangle 12"/>
            <p:cNvSpPr/>
            <p:nvPr/>
          </p:nvSpPr>
          <p:spPr>
            <a:xfrm>
              <a:off x="765864" y="4551107"/>
              <a:ext cx="3209135" cy="381055"/>
            </a:xfrm>
            <a:prstGeom prst="rect">
              <a:avLst/>
            </a:prstGeom>
            <a:noFill/>
            <a:ln w="9525">
              <a:noFill/>
              <a:miter/>
            </a:ln>
          </p:spPr>
          <p:txBody>
            <a:bodyPr anchor="ctr" anchorCtr="1"/>
            <a:lstStyle/>
            <a:p>
              <a:pPr fontAlgn="auto">
                <a:spcBef>
                  <a:spcPts val="0"/>
                </a:spcBef>
                <a:spcAft>
                  <a:spcPts val="0"/>
                </a:spcAft>
                <a:defRPr/>
              </a:pPr>
              <a:r>
                <a:rPr lang="en-US" altLang="zh-CN" sz="1600" b="1" dirty="0">
                  <a:solidFill>
                    <a:srgbClr val="004EA2"/>
                  </a:solidFill>
                  <a:latin typeface="微软雅黑" panose="020B0503020204020204" pitchFamily="34" charset="-122"/>
                  <a:ea typeface="微软雅黑" panose="020B0503020204020204" pitchFamily="34" charset="-122"/>
                  <a:cs typeface="+mn-cs"/>
                </a:rPr>
                <a:t>6</a:t>
              </a:r>
              <a:r>
                <a:rPr lang="zh-CN" altLang="en-US" sz="1600" b="1" dirty="0">
                  <a:solidFill>
                    <a:srgbClr val="004EA2"/>
                  </a:solidFill>
                  <a:latin typeface="微软雅黑" panose="020B0503020204020204" pitchFamily="34" charset="-122"/>
                  <a:ea typeface="微软雅黑" panose="020B0503020204020204" pitchFamily="34" charset="-122"/>
                  <a:cs typeface="+mn-cs"/>
                </a:rPr>
                <a:t>月份：</a:t>
              </a: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mn-cs"/>
                </a:rPr>
                <a:t>调档、发放入学通知书</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p:txBody>
        </p:sp>
        <p:sp>
          <p:nvSpPr>
            <p:cNvPr id="25612" name="Line 13"/>
            <p:cNvSpPr>
              <a:spLocks noChangeShapeType="1"/>
            </p:cNvSpPr>
            <p:nvPr/>
          </p:nvSpPr>
          <p:spPr bwMode="auto">
            <a:xfrm>
              <a:off x="1688275" y="4049804"/>
              <a:ext cx="1364312" cy="0"/>
            </a:xfrm>
            <a:prstGeom prst="line">
              <a:avLst/>
            </a:prstGeom>
            <a:noFill/>
            <a:ln w="38100">
              <a:solidFill>
                <a:srgbClr val="004EA2"/>
              </a:solidFill>
              <a:round/>
              <a:headEnd/>
              <a:tailEnd/>
            </a:ln>
          </p:spPr>
          <p:txBody>
            <a:bodyPr/>
            <a:lstStyle/>
            <a:p>
              <a:endParaRPr lang="zh-CN" altLang="en-US"/>
            </a:p>
          </p:txBody>
        </p:sp>
        <p:sp>
          <p:nvSpPr>
            <p:cNvPr id="25613" name="Line 15"/>
            <p:cNvSpPr>
              <a:spLocks noChangeShapeType="1"/>
            </p:cNvSpPr>
            <p:nvPr/>
          </p:nvSpPr>
          <p:spPr bwMode="auto">
            <a:xfrm>
              <a:off x="964375" y="4893030"/>
              <a:ext cx="2812112" cy="0"/>
            </a:xfrm>
            <a:prstGeom prst="line">
              <a:avLst/>
            </a:prstGeom>
            <a:noFill/>
            <a:ln w="38100">
              <a:solidFill>
                <a:srgbClr val="004EA2"/>
              </a:solidFill>
              <a:round/>
              <a:headEnd/>
              <a:tailEnd/>
            </a:ln>
          </p:spPr>
          <p:txBody>
            <a:bodyPr/>
            <a:lstStyle/>
            <a:p>
              <a:endParaRPr lang="zh-CN" altLang="en-US"/>
            </a:p>
          </p:txBody>
        </p:sp>
        <p:sp>
          <p:nvSpPr>
            <p:cNvPr id="32" name="Rectangle 16"/>
            <p:cNvSpPr/>
            <p:nvPr/>
          </p:nvSpPr>
          <p:spPr>
            <a:xfrm>
              <a:off x="851567" y="2931623"/>
              <a:ext cx="3037727" cy="258799"/>
            </a:xfrm>
            <a:prstGeom prst="rect">
              <a:avLst/>
            </a:prstGeom>
            <a:noFill/>
            <a:ln w="9525">
              <a:noFill/>
              <a:miter/>
            </a:ln>
          </p:spPr>
          <p:txBody>
            <a:bodyPr anchor="ctr" anchorCtr="1"/>
            <a:lstStyle/>
            <a:p>
              <a:pPr fontAlgn="auto">
                <a:spcBef>
                  <a:spcPts val="0"/>
                </a:spcBef>
                <a:spcAft>
                  <a:spcPts val="0"/>
                </a:spcAft>
                <a:defRPr/>
              </a:pPr>
              <a:r>
                <a:rPr lang="en-US" altLang="zh-CN" sz="1600" b="1" dirty="0">
                  <a:solidFill>
                    <a:srgbClr val="004EA2"/>
                  </a:solidFill>
                  <a:latin typeface="微软雅黑" panose="020B0503020204020204" pitchFamily="34" charset="-122"/>
                  <a:ea typeface="微软雅黑" panose="020B0503020204020204" pitchFamily="34" charset="-122"/>
                  <a:cs typeface="+mn-cs"/>
                </a:rPr>
                <a:t>3</a:t>
              </a:r>
              <a:r>
                <a:rPr lang="zh-CN" altLang="en-US" sz="1600" b="1" dirty="0">
                  <a:solidFill>
                    <a:srgbClr val="004EA2"/>
                  </a:solidFill>
                  <a:latin typeface="微软雅黑" panose="020B0503020204020204" pitchFamily="34" charset="-122"/>
                  <a:ea typeface="微软雅黑" panose="020B0503020204020204" pitchFamily="34" charset="-122"/>
                  <a:cs typeface="+mn-cs"/>
                </a:rPr>
                <a:t>月份：</a:t>
              </a: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mn-cs"/>
                </a:rPr>
                <a:t>复试、报考资格审核</a:t>
              </a:r>
            </a:p>
          </p:txBody>
        </p:sp>
        <p:sp>
          <p:nvSpPr>
            <p:cNvPr id="33" name="箭头: 右 103"/>
            <p:cNvSpPr/>
            <p:nvPr/>
          </p:nvSpPr>
          <p:spPr>
            <a:xfrm rot="5400000">
              <a:off x="2138622" y="2485516"/>
              <a:ext cx="463617" cy="234892"/>
            </a:xfrm>
            <a:prstGeom prst="rightArrow">
              <a:avLst>
                <a:gd name="adj1" fmla="val 33790"/>
                <a:gd name="adj2" fmla="val 89672"/>
              </a:avLst>
            </a:prstGeom>
            <a:noFill/>
            <a:ln w="38100">
              <a:solidFill>
                <a:srgbClr val="004E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4" name="箭头: 右 104"/>
            <p:cNvSpPr/>
            <p:nvPr/>
          </p:nvSpPr>
          <p:spPr>
            <a:xfrm rot="5400000">
              <a:off x="2138622" y="3330188"/>
              <a:ext cx="463617" cy="234892"/>
            </a:xfrm>
            <a:prstGeom prst="rightArrow">
              <a:avLst>
                <a:gd name="adj1" fmla="val 33790"/>
                <a:gd name="adj2" fmla="val 89672"/>
              </a:avLst>
            </a:prstGeom>
            <a:noFill/>
            <a:ln w="38100">
              <a:solidFill>
                <a:srgbClr val="004E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5" name="箭头: 右 105"/>
            <p:cNvSpPr/>
            <p:nvPr/>
          </p:nvSpPr>
          <p:spPr>
            <a:xfrm rot="5400000">
              <a:off x="2137828" y="4164541"/>
              <a:ext cx="465204" cy="234892"/>
            </a:xfrm>
            <a:prstGeom prst="rightArrow">
              <a:avLst>
                <a:gd name="adj1" fmla="val 33790"/>
                <a:gd name="adj2" fmla="val 89672"/>
              </a:avLst>
            </a:prstGeom>
            <a:noFill/>
            <a:ln w="38100">
              <a:solidFill>
                <a:srgbClr val="004E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6" name="箭头: 右 106"/>
            <p:cNvSpPr/>
            <p:nvPr/>
          </p:nvSpPr>
          <p:spPr>
            <a:xfrm rot="5400000">
              <a:off x="2138622" y="5008419"/>
              <a:ext cx="463617" cy="234892"/>
            </a:xfrm>
            <a:prstGeom prst="rightArrow">
              <a:avLst>
                <a:gd name="adj1" fmla="val 33790"/>
                <a:gd name="adj2" fmla="val 89672"/>
              </a:avLst>
            </a:prstGeom>
            <a:noFill/>
            <a:ln w="38100">
              <a:solidFill>
                <a:srgbClr val="004E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grpSp>
      <p:sp>
        <p:nvSpPr>
          <p:cNvPr id="25605" name="文本框 36"/>
          <p:cNvSpPr txBox="1">
            <a:spLocks noChangeArrowheads="1"/>
          </p:cNvSpPr>
          <p:nvPr/>
        </p:nvSpPr>
        <p:spPr bwMode="auto">
          <a:xfrm>
            <a:off x="3606800" y="930275"/>
            <a:ext cx="5105400" cy="522288"/>
          </a:xfrm>
          <a:prstGeom prst="rect">
            <a:avLst/>
          </a:prstGeom>
          <a:solidFill>
            <a:srgbClr val="004EA2"/>
          </a:solidFill>
          <a:ln w="9525">
            <a:noFill/>
            <a:miter lim="800000"/>
            <a:headEnd/>
            <a:tailEnd/>
          </a:ln>
        </p:spPr>
        <p:txBody>
          <a:bodyPr>
            <a:spAutoFit/>
          </a:bodyPr>
          <a:lstStyle/>
          <a:p>
            <a:pPr algn="dist"/>
            <a:r>
              <a:rPr kumimoji="1" lang="zh-CN" altLang="en-US" sz="2800" b="1">
                <a:solidFill>
                  <a:schemeClr val="bg1"/>
                </a:solidFill>
                <a:latin typeface="微软雅黑" pitchFamily="34" charset="-122"/>
                <a:ea typeface="微软雅黑" pitchFamily="34" charset="-122"/>
              </a:rPr>
              <a:t>统考硕士生招生流程</a:t>
            </a:r>
          </a:p>
        </p:txBody>
      </p:sp>
      <p:pic>
        <p:nvPicPr>
          <p:cNvPr id="25606" name="图片 37"/>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0" y="6151563"/>
            <a:ext cx="760413" cy="657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图片 5"/>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3" name="矩形 2"/>
          <p:cNvSpPr>
            <a:spLocks noChangeArrowheads="1"/>
          </p:cNvSpPr>
          <p:nvPr/>
        </p:nvSpPr>
        <p:spPr bwMode="auto">
          <a:xfrm>
            <a:off x="1454150" y="1012825"/>
            <a:ext cx="9463088" cy="4043363"/>
          </a:xfrm>
          <a:prstGeom prst="rect">
            <a:avLst/>
          </a:prstGeom>
          <a:solidFill>
            <a:srgbClr val="FFFFFF">
              <a:alpha val="85097"/>
            </a:srgbClr>
          </a:solidFill>
          <a:ln w="12700" algn="ctr">
            <a:noFill/>
            <a:miter lim="800000"/>
            <a:headEnd/>
            <a:tailEnd/>
          </a:ln>
        </p:spPr>
        <p:txBody>
          <a:bodyPr anchor="ctr"/>
          <a:lstStyle/>
          <a:p>
            <a:r>
              <a:rPr lang="en-US" altLang="zh-CN" sz="2000">
                <a:latin typeface="隶书"/>
                <a:ea typeface="隶书"/>
                <a:cs typeface="隶书"/>
              </a:rPr>
              <a:t>    </a:t>
            </a:r>
          </a:p>
          <a:p>
            <a:r>
              <a:rPr lang="en-US" altLang="zh-CN" sz="2000">
                <a:latin typeface="隶书"/>
                <a:ea typeface="隶书"/>
                <a:cs typeface="隶书"/>
              </a:rPr>
              <a:t>    </a:t>
            </a:r>
            <a:r>
              <a:rPr lang="zh-CN" altLang="en-US">
                <a:latin typeface="隶书"/>
                <a:ea typeface="隶书"/>
                <a:cs typeface="隶书"/>
              </a:rPr>
              <a:t>说明：考生报名前应仔细阅读我校的报考条件，确认完全符合后再进行网上报名。网上报名时必须如实、准确地填写信息。凡不符合报考条件或弄虚作假者，不予录取。报考资格审核将在录取阶段进行。</a:t>
            </a:r>
            <a:endParaRPr lang="en-US" altLang="zh-CN">
              <a:latin typeface="隶书"/>
              <a:ea typeface="隶书"/>
              <a:cs typeface="隶书"/>
            </a:endParaRPr>
          </a:p>
          <a:p>
            <a:endParaRPr lang="en-US" altLang="zh-CN">
              <a:latin typeface="隶书"/>
              <a:ea typeface="隶书"/>
              <a:cs typeface="隶书"/>
            </a:endParaRPr>
          </a:p>
          <a:p>
            <a:r>
              <a:rPr lang="en-US" altLang="zh-CN">
                <a:latin typeface="隶书"/>
                <a:ea typeface="隶书"/>
                <a:cs typeface="隶书"/>
              </a:rPr>
              <a:t>    </a:t>
            </a:r>
            <a:r>
              <a:rPr lang="zh-CN" altLang="en-US">
                <a:latin typeface="隶书"/>
                <a:ea typeface="隶书"/>
                <a:cs typeface="隶书"/>
              </a:rPr>
              <a:t>报名包括</a:t>
            </a:r>
            <a:r>
              <a:rPr lang="zh-CN" altLang="en-US" b="1">
                <a:latin typeface="隶书"/>
                <a:ea typeface="隶书"/>
                <a:cs typeface="隶书"/>
              </a:rPr>
              <a:t>网上报名和现场确认两个阶段，缺一不可。</a:t>
            </a:r>
            <a:r>
              <a:rPr lang="zh-CN" altLang="en-US">
                <a:latin typeface="隶书"/>
                <a:ea typeface="隶书"/>
                <a:cs typeface="隶书"/>
              </a:rPr>
              <a:t>考生须于</a:t>
            </a:r>
            <a:r>
              <a:rPr lang="en-US" altLang="zh-CN">
                <a:latin typeface="隶书"/>
                <a:ea typeface="隶书"/>
                <a:cs typeface="隶书"/>
              </a:rPr>
              <a:t>2018 </a:t>
            </a:r>
            <a:r>
              <a:rPr lang="zh-CN" altLang="en-US">
                <a:latin typeface="隶书"/>
                <a:ea typeface="隶书"/>
                <a:cs typeface="隶书"/>
              </a:rPr>
              <a:t>年</a:t>
            </a:r>
            <a:r>
              <a:rPr lang="en-US" altLang="zh-CN">
                <a:latin typeface="隶书"/>
                <a:ea typeface="隶书"/>
                <a:cs typeface="隶书"/>
              </a:rPr>
              <a:t>10 </a:t>
            </a:r>
            <a:r>
              <a:rPr lang="zh-CN" altLang="en-US">
                <a:latin typeface="隶书"/>
                <a:ea typeface="隶书"/>
                <a:cs typeface="隶书"/>
              </a:rPr>
              <a:t>月</a:t>
            </a:r>
            <a:r>
              <a:rPr lang="en-US" altLang="zh-CN">
                <a:latin typeface="隶书"/>
                <a:ea typeface="隶书"/>
                <a:cs typeface="隶书"/>
              </a:rPr>
              <a:t>10 </a:t>
            </a:r>
            <a:r>
              <a:rPr lang="zh-CN" altLang="en-US">
                <a:latin typeface="隶书"/>
                <a:ea typeface="隶书"/>
                <a:cs typeface="隶书"/>
              </a:rPr>
              <a:t>日</a:t>
            </a:r>
            <a:r>
              <a:rPr lang="en-US" altLang="zh-CN">
                <a:latin typeface="隶书"/>
                <a:ea typeface="隶书"/>
                <a:cs typeface="隶书"/>
              </a:rPr>
              <a:t>—31 </a:t>
            </a:r>
            <a:r>
              <a:rPr lang="zh-CN" altLang="en-US">
                <a:latin typeface="隶书"/>
                <a:ea typeface="隶书"/>
                <a:cs typeface="隶书"/>
              </a:rPr>
              <a:t>日登录“ 中国研究生招生信息网（</a:t>
            </a:r>
            <a:r>
              <a:rPr lang="en-US" altLang="zh-CN">
                <a:latin typeface="隶书"/>
                <a:ea typeface="隶书"/>
                <a:cs typeface="隶书"/>
              </a:rPr>
              <a:t>http://yz.chsi.com.cn </a:t>
            </a:r>
            <a:r>
              <a:rPr lang="zh-CN" altLang="en-US">
                <a:latin typeface="隶书"/>
                <a:ea typeface="隶书"/>
                <a:cs typeface="隶书"/>
              </a:rPr>
              <a:t>）” 浏览报考须知，按教育部、省级教育招生考试机构、报考点以及报考招生单位的网上公告要求报名，并按照所选报考点规定的时间到报考点指定的场所进行现场确认。考生报名时</a:t>
            </a:r>
            <a:r>
              <a:rPr lang="zh-CN" altLang="en-US" b="1">
                <a:latin typeface="隶书"/>
                <a:ea typeface="隶书"/>
                <a:cs typeface="隶书"/>
              </a:rPr>
              <a:t>只填报一个招生单位的一个专业</a:t>
            </a:r>
            <a:r>
              <a:rPr lang="zh-CN" altLang="en-US">
                <a:latin typeface="隶书"/>
                <a:ea typeface="隶书"/>
                <a:cs typeface="隶书"/>
              </a:rPr>
              <a:t>，对报名信息要进行认真核对和确认，报名结束后考生报名信息不再允许修改，因考生信息填写错误引起的一切后果由考生本人自行承担。</a:t>
            </a:r>
          </a:p>
        </p:txBody>
      </p:sp>
      <p:sp>
        <p:nvSpPr>
          <p:cNvPr id="26627" name="文本框 3"/>
          <p:cNvSpPr txBox="1">
            <a:spLocks noChangeArrowheads="1"/>
          </p:cNvSpPr>
          <p:nvPr/>
        </p:nvSpPr>
        <p:spPr bwMode="auto">
          <a:xfrm>
            <a:off x="5200650" y="1012825"/>
            <a:ext cx="1200150" cy="523875"/>
          </a:xfrm>
          <a:prstGeom prst="rect">
            <a:avLst/>
          </a:prstGeom>
          <a:solidFill>
            <a:srgbClr val="004EA2"/>
          </a:solidFill>
          <a:ln w="9525">
            <a:noFill/>
            <a:miter lim="800000"/>
            <a:headEnd/>
            <a:tailEnd/>
          </a:ln>
        </p:spPr>
        <p:txBody>
          <a:bodyPr>
            <a:spAutoFit/>
          </a:bodyPr>
          <a:lstStyle/>
          <a:p>
            <a:pPr algn="dist"/>
            <a:r>
              <a:rPr kumimoji="1" lang="zh-CN" altLang="en-US" sz="2800" b="1">
                <a:solidFill>
                  <a:schemeClr val="bg1"/>
                </a:solidFill>
                <a:latin typeface="微软雅黑" pitchFamily="34" charset="-122"/>
                <a:ea typeface="微软雅黑" pitchFamily="34" charset="-122"/>
              </a:rPr>
              <a:t>报名</a:t>
            </a:r>
          </a:p>
        </p:txBody>
      </p:sp>
      <p:sp>
        <p:nvSpPr>
          <p:cNvPr id="26628" name="Rectangle 3"/>
          <p:cNvSpPr txBox="1">
            <a:spLocks noChangeArrowheads="1"/>
          </p:cNvSpPr>
          <p:nvPr/>
        </p:nvSpPr>
        <p:spPr bwMode="auto">
          <a:xfrm>
            <a:off x="1771650" y="2087563"/>
            <a:ext cx="5324475" cy="3565525"/>
          </a:xfrm>
          <a:prstGeom prst="rect">
            <a:avLst/>
          </a:prstGeom>
          <a:noFill/>
          <a:ln w="9525">
            <a:noFill/>
            <a:miter lim="800000"/>
            <a:headEnd/>
            <a:tailEnd/>
          </a:ln>
        </p:spPr>
        <p:txBody>
          <a:bodyPr lIns="68580" tIns="34290" rIns="68580" bIns="34290"/>
          <a:lstStyle/>
          <a:p>
            <a:pPr marL="685800" lvl="1" indent="66675">
              <a:lnSpc>
                <a:spcPct val="90000"/>
              </a:lnSpc>
              <a:spcBef>
                <a:spcPts val="500"/>
              </a:spcBef>
              <a:buFont typeface="Arial" charset="0"/>
              <a:buNone/>
            </a:pPr>
            <a:endParaRPr lang="en-US" altLang="zh-CN" sz="2400">
              <a:latin typeface="等线"/>
              <a:ea typeface="等线"/>
            </a:endParaRPr>
          </a:p>
          <a:p>
            <a:pPr marL="685800" lvl="1" indent="66675">
              <a:lnSpc>
                <a:spcPct val="90000"/>
              </a:lnSpc>
              <a:spcBef>
                <a:spcPts val="500"/>
              </a:spcBef>
              <a:buFont typeface="Arial" charset="0"/>
              <a:buNone/>
            </a:pPr>
            <a:endParaRPr lang="zh-CN" altLang="en-US">
              <a:latin typeface="黑体" pitchFamily="49" charset="-122"/>
              <a:ea typeface="黑体" pitchFamily="49" charset="-122"/>
            </a:endParaRPr>
          </a:p>
        </p:txBody>
      </p:sp>
      <p:sp>
        <p:nvSpPr>
          <p:cNvPr id="26629" name="Rectangle 3"/>
          <p:cNvSpPr txBox="1">
            <a:spLocks/>
          </p:cNvSpPr>
          <p:nvPr/>
        </p:nvSpPr>
        <p:spPr bwMode="auto">
          <a:xfrm>
            <a:off x="5557838" y="2143125"/>
            <a:ext cx="4422775" cy="3194050"/>
          </a:xfrm>
          <a:prstGeom prst="rect">
            <a:avLst/>
          </a:prstGeom>
          <a:noFill/>
          <a:ln w="9525">
            <a:noFill/>
            <a:miter lim="800000"/>
            <a:headEnd/>
            <a:tailEnd/>
          </a:ln>
        </p:spPr>
        <p:txBody>
          <a:bodyPr lIns="68580" tIns="34290" rIns="68580" bIns="34290"/>
          <a:lstStyle/>
          <a:p>
            <a:pPr>
              <a:lnSpc>
                <a:spcPct val="90000"/>
              </a:lnSpc>
              <a:spcBef>
                <a:spcPts val="1000"/>
              </a:spcBef>
              <a:buClr>
                <a:srgbClr val="FF0000"/>
              </a:buClr>
              <a:buFont typeface="Arial" charset="0"/>
              <a:buNone/>
            </a:pPr>
            <a:r>
              <a:rPr lang="zh-CN" altLang="en-US" sz="2400" noProof="1">
                <a:solidFill>
                  <a:srgbClr val="004EA2"/>
                </a:solidFill>
                <a:latin typeface="微软雅黑" pitchFamily="34" charset="-122"/>
                <a:ea typeface="微软雅黑" pitchFamily="34" charset="-122"/>
              </a:rPr>
              <a:t>        </a:t>
            </a:r>
            <a:endParaRPr lang="zh-CN" altLang="en-US" sz="1600" noProof="1">
              <a:latin typeface="微软雅黑" pitchFamily="34" charset="-122"/>
              <a:ea typeface="微软雅黑" pitchFamily="34" charset="-122"/>
            </a:endParaRPr>
          </a:p>
        </p:txBody>
      </p:sp>
      <p:pic>
        <p:nvPicPr>
          <p:cNvPr id="26630" name="图片 8"/>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0" y="6151563"/>
            <a:ext cx="760413" cy="657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图片 4"/>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3" name="矩形 2"/>
          <p:cNvSpPr>
            <a:spLocks noChangeArrowheads="1"/>
          </p:cNvSpPr>
          <p:nvPr/>
        </p:nvSpPr>
        <p:spPr bwMode="auto">
          <a:xfrm>
            <a:off x="1595438" y="539750"/>
            <a:ext cx="9205912" cy="6169025"/>
          </a:xfrm>
          <a:prstGeom prst="rect">
            <a:avLst/>
          </a:prstGeom>
          <a:solidFill>
            <a:srgbClr val="FFFFFF">
              <a:alpha val="85097"/>
            </a:srgbClr>
          </a:solidFill>
          <a:ln w="12700" algn="ctr">
            <a:noFill/>
            <a:miter lim="800000"/>
            <a:headEnd/>
            <a:tailEnd/>
          </a:ln>
        </p:spPr>
        <p:txBody>
          <a:bodyPr anchor="ctr"/>
          <a:lstStyle/>
          <a:p>
            <a:endParaRPr lang="en-US" altLang="zh-CN">
              <a:latin typeface="等线"/>
              <a:ea typeface="等线"/>
            </a:endParaRPr>
          </a:p>
          <a:p>
            <a:endParaRPr lang="en-US" altLang="zh-CN" b="1">
              <a:latin typeface="等线"/>
              <a:ea typeface="等线"/>
            </a:endParaRPr>
          </a:p>
          <a:p>
            <a:r>
              <a:rPr lang="zh-CN" altLang="en-US" b="1">
                <a:latin typeface="隶书"/>
                <a:ea typeface="隶书"/>
                <a:cs typeface="隶书"/>
              </a:rPr>
              <a:t>（一）初试</a:t>
            </a:r>
          </a:p>
          <a:p>
            <a:r>
              <a:rPr lang="en-US" altLang="zh-CN">
                <a:latin typeface="隶书"/>
                <a:ea typeface="隶书"/>
                <a:cs typeface="隶书"/>
              </a:rPr>
              <a:t>1. </a:t>
            </a:r>
            <a:r>
              <a:rPr lang="zh-CN" altLang="en-US">
                <a:latin typeface="隶书"/>
                <a:ea typeface="隶书"/>
                <a:cs typeface="隶书"/>
              </a:rPr>
              <a:t>初试时间为</a:t>
            </a:r>
            <a:r>
              <a:rPr lang="en-US" altLang="zh-CN">
                <a:latin typeface="隶书"/>
                <a:ea typeface="隶书"/>
                <a:cs typeface="隶书"/>
              </a:rPr>
              <a:t>2018 </a:t>
            </a:r>
            <a:r>
              <a:rPr lang="zh-CN" altLang="en-US">
                <a:latin typeface="隶书"/>
                <a:ea typeface="隶书"/>
                <a:cs typeface="隶书"/>
              </a:rPr>
              <a:t>年</a:t>
            </a:r>
            <a:r>
              <a:rPr lang="en-US" altLang="zh-CN">
                <a:latin typeface="隶书"/>
                <a:ea typeface="隶书"/>
                <a:cs typeface="隶书"/>
              </a:rPr>
              <a:t>12 </a:t>
            </a:r>
            <a:r>
              <a:rPr lang="zh-CN" altLang="en-US">
                <a:latin typeface="隶书"/>
                <a:ea typeface="隶书"/>
                <a:cs typeface="隶书"/>
              </a:rPr>
              <a:t>月</a:t>
            </a:r>
            <a:r>
              <a:rPr lang="en-US" altLang="zh-CN">
                <a:latin typeface="隶书"/>
                <a:ea typeface="隶书"/>
                <a:cs typeface="隶书"/>
              </a:rPr>
              <a:t>22 </a:t>
            </a:r>
            <a:r>
              <a:rPr lang="zh-CN" altLang="en-US">
                <a:latin typeface="隶书"/>
                <a:ea typeface="隶书"/>
                <a:cs typeface="隶书"/>
              </a:rPr>
              <a:t>日至</a:t>
            </a:r>
            <a:r>
              <a:rPr lang="en-US" altLang="zh-CN">
                <a:latin typeface="隶书"/>
                <a:ea typeface="隶书"/>
                <a:cs typeface="隶书"/>
              </a:rPr>
              <a:t>12 </a:t>
            </a:r>
            <a:r>
              <a:rPr lang="zh-CN" altLang="en-US">
                <a:latin typeface="隶书"/>
                <a:ea typeface="隶书"/>
                <a:cs typeface="隶书"/>
              </a:rPr>
              <a:t>月</a:t>
            </a:r>
            <a:r>
              <a:rPr lang="en-US" altLang="zh-CN">
                <a:latin typeface="隶书"/>
                <a:ea typeface="隶书"/>
                <a:cs typeface="隶书"/>
              </a:rPr>
              <a:t>23 </a:t>
            </a:r>
            <a:r>
              <a:rPr lang="zh-CN" altLang="en-US">
                <a:latin typeface="隶书"/>
                <a:ea typeface="隶书"/>
                <a:cs typeface="隶书"/>
              </a:rPr>
              <a:t>日。</a:t>
            </a:r>
          </a:p>
          <a:p>
            <a:r>
              <a:rPr lang="zh-CN" altLang="en-US">
                <a:latin typeface="隶书"/>
                <a:ea typeface="隶书"/>
                <a:cs typeface="隶书"/>
              </a:rPr>
              <a:t>初试具体地点由报考点安排。</a:t>
            </a:r>
          </a:p>
          <a:p>
            <a:r>
              <a:rPr lang="en-US" altLang="zh-CN">
                <a:latin typeface="隶书"/>
                <a:ea typeface="隶书"/>
                <a:cs typeface="隶书"/>
              </a:rPr>
              <a:t>2. </a:t>
            </a:r>
            <a:r>
              <a:rPr lang="zh-CN" altLang="en-US">
                <a:latin typeface="隶书"/>
                <a:ea typeface="隶书"/>
                <a:cs typeface="隶书"/>
              </a:rPr>
              <a:t>初试科目。</a:t>
            </a:r>
          </a:p>
          <a:p>
            <a:r>
              <a:rPr lang="zh-CN" altLang="en-US">
                <a:latin typeface="隶书"/>
                <a:ea typeface="隶书"/>
                <a:cs typeface="隶书"/>
              </a:rPr>
              <a:t>第一单元</a:t>
            </a:r>
            <a:r>
              <a:rPr lang="en-US" altLang="zh-CN">
                <a:latin typeface="隶书"/>
                <a:ea typeface="隶书"/>
                <a:cs typeface="隶书"/>
              </a:rPr>
              <a:t>101- </a:t>
            </a:r>
            <a:r>
              <a:rPr lang="zh-CN" altLang="en-US">
                <a:latin typeface="隶书"/>
                <a:ea typeface="隶书"/>
                <a:cs typeface="隶书"/>
              </a:rPr>
              <a:t>思想政治理论（满分</a:t>
            </a:r>
            <a:r>
              <a:rPr lang="en-US" altLang="zh-CN">
                <a:latin typeface="隶书"/>
                <a:ea typeface="隶书"/>
                <a:cs typeface="隶书"/>
              </a:rPr>
              <a:t>100 </a:t>
            </a:r>
            <a:r>
              <a:rPr lang="zh-CN" altLang="en-US">
                <a:latin typeface="隶书"/>
                <a:ea typeface="隶书"/>
                <a:cs typeface="隶书"/>
              </a:rPr>
              <a:t>分）</a:t>
            </a:r>
          </a:p>
          <a:p>
            <a:r>
              <a:rPr lang="zh-CN" altLang="en-US">
                <a:latin typeface="隶书"/>
                <a:ea typeface="隶书"/>
                <a:cs typeface="隶书"/>
              </a:rPr>
              <a:t>第二单元</a:t>
            </a:r>
            <a:r>
              <a:rPr lang="en-US" altLang="zh-CN">
                <a:latin typeface="隶书"/>
                <a:ea typeface="隶书"/>
                <a:cs typeface="隶书"/>
              </a:rPr>
              <a:t>204- </a:t>
            </a:r>
            <a:r>
              <a:rPr lang="zh-CN" altLang="en-US">
                <a:latin typeface="隶书"/>
                <a:ea typeface="隶书"/>
                <a:cs typeface="隶书"/>
              </a:rPr>
              <a:t>英语二（满分</a:t>
            </a:r>
            <a:r>
              <a:rPr lang="en-US" altLang="zh-CN">
                <a:latin typeface="隶书"/>
                <a:ea typeface="隶书"/>
                <a:cs typeface="隶书"/>
              </a:rPr>
              <a:t>100 </a:t>
            </a:r>
            <a:r>
              <a:rPr lang="zh-CN" altLang="en-US">
                <a:latin typeface="隶书"/>
                <a:ea typeface="隶书"/>
                <a:cs typeface="隶书"/>
              </a:rPr>
              <a:t>分）</a:t>
            </a:r>
          </a:p>
          <a:p>
            <a:r>
              <a:rPr lang="zh-CN" altLang="en-US">
                <a:latin typeface="隶书"/>
                <a:ea typeface="隶书"/>
                <a:cs typeface="隶书"/>
              </a:rPr>
              <a:t>第三单元</a:t>
            </a:r>
            <a:r>
              <a:rPr lang="en-US" altLang="zh-CN">
                <a:latin typeface="隶书"/>
                <a:ea typeface="隶书"/>
                <a:cs typeface="隶书"/>
              </a:rPr>
              <a:t>333- </a:t>
            </a:r>
            <a:r>
              <a:rPr lang="zh-CN" altLang="en-US">
                <a:latin typeface="隶书"/>
                <a:ea typeface="隶书"/>
                <a:cs typeface="隶书"/>
              </a:rPr>
              <a:t>教育综合（满分</a:t>
            </a:r>
            <a:r>
              <a:rPr lang="en-US" altLang="zh-CN">
                <a:latin typeface="隶书"/>
                <a:ea typeface="隶书"/>
                <a:cs typeface="隶书"/>
              </a:rPr>
              <a:t>150 </a:t>
            </a:r>
            <a:r>
              <a:rPr lang="zh-CN" altLang="en-US">
                <a:latin typeface="隶书"/>
                <a:ea typeface="隶书"/>
                <a:cs typeface="隶书"/>
              </a:rPr>
              <a:t>分</a:t>
            </a:r>
            <a:r>
              <a:rPr lang="en-US" altLang="zh-CN">
                <a:latin typeface="隶书"/>
                <a:ea typeface="隶书"/>
                <a:cs typeface="隶书"/>
              </a:rPr>
              <a:t>)</a:t>
            </a:r>
          </a:p>
          <a:p>
            <a:r>
              <a:rPr lang="en-US" altLang="zh-CN">
                <a:latin typeface="隶书"/>
                <a:ea typeface="隶书"/>
                <a:cs typeface="隶书"/>
              </a:rPr>
              <a:t> </a:t>
            </a:r>
            <a:r>
              <a:rPr lang="zh-CN" altLang="en-US">
                <a:latin typeface="隶书"/>
                <a:ea typeface="隶书"/>
                <a:cs typeface="隶书"/>
              </a:rPr>
              <a:t>第四单元</a:t>
            </a:r>
            <a:r>
              <a:rPr lang="en-US" altLang="zh-CN">
                <a:latin typeface="隶书"/>
                <a:ea typeface="隶书"/>
                <a:cs typeface="隶书"/>
              </a:rPr>
              <a:t>877- </a:t>
            </a:r>
            <a:r>
              <a:rPr lang="zh-CN" altLang="en-US">
                <a:latin typeface="隶书"/>
                <a:ea typeface="隶书"/>
                <a:cs typeface="隶书"/>
              </a:rPr>
              <a:t>中国语言文学综合（满分</a:t>
            </a:r>
            <a:r>
              <a:rPr lang="en-US" altLang="zh-CN">
                <a:latin typeface="隶书"/>
                <a:ea typeface="隶书"/>
                <a:cs typeface="隶书"/>
              </a:rPr>
              <a:t>150 </a:t>
            </a:r>
            <a:r>
              <a:rPr lang="zh-CN" altLang="en-US">
                <a:latin typeface="隶书"/>
                <a:ea typeface="隶书"/>
                <a:cs typeface="隶书"/>
              </a:rPr>
              <a:t>分）</a:t>
            </a:r>
          </a:p>
          <a:p>
            <a:r>
              <a:rPr lang="zh-CN" altLang="en-US">
                <a:latin typeface="隶书"/>
                <a:ea typeface="隶书"/>
                <a:cs typeface="隶书"/>
              </a:rPr>
              <a:t>以上考试科目中，</a:t>
            </a:r>
            <a:r>
              <a:rPr lang="en-US" altLang="zh-CN">
                <a:latin typeface="隶书"/>
                <a:ea typeface="隶书"/>
                <a:cs typeface="隶书"/>
              </a:rPr>
              <a:t>101 </a:t>
            </a:r>
            <a:r>
              <a:rPr lang="zh-CN" altLang="en-US">
                <a:latin typeface="隶书"/>
                <a:ea typeface="隶书"/>
                <a:cs typeface="隶书"/>
              </a:rPr>
              <a:t>思想政治理论、</a:t>
            </a:r>
            <a:r>
              <a:rPr lang="en-US" altLang="zh-CN">
                <a:latin typeface="隶书"/>
                <a:ea typeface="隶书"/>
                <a:cs typeface="隶书"/>
              </a:rPr>
              <a:t>204 </a:t>
            </a:r>
            <a:r>
              <a:rPr lang="zh-CN" altLang="en-US">
                <a:latin typeface="隶书"/>
                <a:ea typeface="隶书"/>
                <a:cs typeface="隶书"/>
              </a:rPr>
              <a:t>英语二为全国统考科目，请参考教育部考试中心统一编制的最新考试大纲。</a:t>
            </a:r>
            <a:r>
              <a:rPr lang="en-US" altLang="zh-CN">
                <a:latin typeface="隶书"/>
                <a:ea typeface="隶书"/>
                <a:cs typeface="隶书"/>
              </a:rPr>
              <a:t>333 </a:t>
            </a:r>
            <a:r>
              <a:rPr lang="zh-CN" altLang="en-US">
                <a:latin typeface="隶书"/>
                <a:ea typeface="隶书"/>
                <a:cs typeface="隶书"/>
              </a:rPr>
              <a:t>教育综合请参考教育专业学位全国教育指导委</a:t>
            </a:r>
          </a:p>
          <a:p>
            <a:r>
              <a:rPr lang="zh-CN" altLang="en-US">
                <a:latin typeface="隶书"/>
                <a:ea typeface="隶书"/>
                <a:cs typeface="隶书"/>
              </a:rPr>
              <a:t>员会制定的最新指导性意见。第四单元为我校自命题科目。</a:t>
            </a:r>
          </a:p>
          <a:p>
            <a:r>
              <a:rPr lang="zh-CN" altLang="en-US" b="1">
                <a:latin typeface="隶书"/>
                <a:ea typeface="隶书"/>
                <a:cs typeface="隶书"/>
              </a:rPr>
              <a:t>（二）复试</a:t>
            </a:r>
          </a:p>
          <a:p>
            <a:r>
              <a:rPr lang="en-US" altLang="zh-CN">
                <a:latin typeface="隶书"/>
                <a:ea typeface="隶书"/>
                <a:cs typeface="隶书"/>
              </a:rPr>
              <a:t>1. </a:t>
            </a:r>
            <a:r>
              <a:rPr lang="zh-CN" altLang="en-US">
                <a:latin typeface="隶书"/>
                <a:ea typeface="隶书"/>
                <a:cs typeface="隶书"/>
              </a:rPr>
              <a:t>达到我校自主划定的复试分数线的考生具有复试资格。复试大约安排在</a:t>
            </a:r>
            <a:r>
              <a:rPr lang="en-US" altLang="zh-CN">
                <a:latin typeface="隶书"/>
                <a:ea typeface="隶书"/>
                <a:cs typeface="隶书"/>
              </a:rPr>
              <a:t>2019 </a:t>
            </a:r>
            <a:r>
              <a:rPr lang="zh-CN" altLang="en-US">
                <a:latin typeface="隶书"/>
                <a:ea typeface="隶书"/>
                <a:cs typeface="隶书"/>
              </a:rPr>
              <a:t>年</a:t>
            </a:r>
            <a:r>
              <a:rPr lang="en-US" altLang="zh-CN">
                <a:latin typeface="隶书"/>
                <a:ea typeface="隶书"/>
                <a:cs typeface="隶书"/>
              </a:rPr>
              <a:t>3 </a:t>
            </a:r>
            <a:r>
              <a:rPr lang="zh-CN" altLang="en-US">
                <a:latin typeface="隶书"/>
                <a:ea typeface="隶书"/>
                <a:cs typeface="隶书"/>
              </a:rPr>
              <a:t>月中旬，具体时间与方案届时将在我校研究生招生网上公布。</a:t>
            </a:r>
          </a:p>
          <a:p>
            <a:r>
              <a:rPr lang="en-US" altLang="zh-CN">
                <a:latin typeface="隶书"/>
                <a:ea typeface="隶书"/>
                <a:cs typeface="隶书"/>
              </a:rPr>
              <a:t>2. </a:t>
            </a:r>
            <a:r>
              <a:rPr lang="zh-CN" altLang="en-US">
                <a:latin typeface="隶书"/>
                <a:ea typeface="隶书"/>
                <a:cs typeface="隶书"/>
              </a:rPr>
              <a:t>复试内容。</a:t>
            </a:r>
          </a:p>
          <a:p>
            <a:r>
              <a:rPr lang="zh-CN" altLang="en-US">
                <a:latin typeface="隶书"/>
                <a:ea typeface="隶书"/>
                <a:cs typeface="隶书"/>
              </a:rPr>
              <a:t>复试采取笔试和面试相结合的方式进行，进一步考察考生的逻辑思维和逻辑推理能力、综合分析能力、解决实际问题的能力等综合素质。</a:t>
            </a:r>
          </a:p>
          <a:p>
            <a:r>
              <a:rPr lang="en-US" altLang="zh-CN">
                <a:latin typeface="隶书"/>
                <a:ea typeface="隶书"/>
                <a:cs typeface="隶书"/>
              </a:rPr>
              <a:t>3. </a:t>
            </a:r>
            <a:r>
              <a:rPr lang="zh-CN" altLang="en-US">
                <a:latin typeface="隶书"/>
                <a:ea typeface="隶书"/>
                <a:cs typeface="隶书"/>
              </a:rPr>
              <a:t>实行差额复试。</a:t>
            </a:r>
          </a:p>
          <a:p>
            <a:r>
              <a:rPr lang="en-US" altLang="zh-CN">
                <a:latin typeface="隶书"/>
                <a:ea typeface="隶书"/>
                <a:cs typeface="隶书"/>
              </a:rPr>
              <a:t>4. </a:t>
            </a:r>
            <a:r>
              <a:rPr lang="zh-CN" altLang="en-US">
                <a:latin typeface="隶书"/>
                <a:ea typeface="隶书"/>
                <a:cs typeface="隶书"/>
              </a:rPr>
              <a:t>复试不合格考生不予录取。</a:t>
            </a:r>
          </a:p>
        </p:txBody>
      </p:sp>
      <p:sp>
        <p:nvSpPr>
          <p:cNvPr id="27651" name="Rectangle 3"/>
          <p:cNvSpPr txBox="1">
            <a:spLocks/>
          </p:cNvSpPr>
          <p:nvPr/>
        </p:nvSpPr>
        <p:spPr bwMode="auto">
          <a:xfrm>
            <a:off x="1976438" y="1555750"/>
            <a:ext cx="8443912" cy="3124200"/>
          </a:xfrm>
          <a:prstGeom prst="rect">
            <a:avLst/>
          </a:prstGeom>
          <a:noFill/>
          <a:ln w="9525">
            <a:noFill/>
            <a:miter lim="800000"/>
            <a:headEnd/>
            <a:tailEnd/>
          </a:ln>
        </p:spPr>
        <p:txBody>
          <a:bodyPr lIns="68580" tIns="34290" rIns="68580" bIns="34290"/>
          <a:lstStyle/>
          <a:p>
            <a:pPr marL="228600" indent="-228600">
              <a:lnSpc>
                <a:spcPct val="120000"/>
              </a:lnSpc>
              <a:spcBef>
                <a:spcPts val="1000"/>
              </a:spcBef>
              <a:buFont typeface="Arial" charset="0"/>
              <a:buChar char="•"/>
            </a:pPr>
            <a:endParaRPr lang="zh-CN" altLang="zh-CN" sz="2000">
              <a:latin typeface="宋体" charset="-122"/>
            </a:endParaRPr>
          </a:p>
        </p:txBody>
      </p:sp>
      <p:pic>
        <p:nvPicPr>
          <p:cNvPr id="27652" name="图片 6"/>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0" y="6151563"/>
            <a:ext cx="760413" cy="657225"/>
          </a:xfrm>
          <a:prstGeom prst="rect">
            <a:avLst/>
          </a:prstGeom>
          <a:noFill/>
          <a:ln w="9525">
            <a:noFill/>
            <a:miter lim="800000"/>
            <a:headEnd/>
            <a:tailEnd/>
          </a:ln>
        </p:spPr>
      </p:pic>
      <p:sp>
        <p:nvSpPr>
          <p:cNvPr id="27653" name="文本框 8"/>
          <p:cNvSpPr txBox="1">
            <a:spLocks noChangeArrowheads="1"/>
          </p:cNvSpPr>
          <p:nvPr/>
        </p:nvSpPr>
        <p:spPr bwMode="auto">
          <a:xfrm>
            <a:off x="5276850" y="539750"/>
            <a:ext cx="1201738" cy="523875"/>
          </a:xfrm>
          <a:prstGeom prst="rect">
            <a:avLst/>
          </a:prstGeom>
          <a:solidFill>
            <a:srgbClr val="004EA2"/>
          </a:solidFill>
          <a:ln w="9525">
            <a:noFill/>
            <a:miter lim="800000"/>
            <a:headEnd/>
            <a:tailEnd/>
          </a:ln>
        </p:spPr>
        <p:txBody>
          <a:bodyPr>
            <a:spAutoFit/>
          </a:bodyPr>
          <a:lstStyle/>
          <a:p>
            <a:pPr algn="dist"/>
            <a:r>
              <a:rPr kumimoji="1" lang="zh-CN" altLang="en-US" sz="2800" b="1">
                <a:solidFill>
                  <a:schemeClr val="bg1"/>
                </a:solidFill>
                <a:latin typeface="微软雅黑" pitchFamily="34" charset="-122"/>
                <a:ea typeface="微软雅黑" pitchFamily="34" charset="-122"/>
              </a:rPr>
              <a:t>考试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图片 4"/>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pic>
        <p:nvPicPr>
          <p:cNvPr id="28674" name="图片 6"/>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0" y="6151563"/>
            <a:ext cx="760413" cy="657225"/>
          </a:xfrm>
          <a:prstGeom prst="rect">
            <a:avLst/>
          </a:prstGeom>
          <a:noFill/>
          <a:ln w="9525">
            <a:noFill/>
            <a:miter lim="800000"/>
            <a:headEnd/>
            <a:tailEnd/>
          </a:ln>
        </p:spPr>
      </p:pic>
      <p:sp>
        <p:nvSpPr>
          <p:cNvPr id="10" name="矩形 9"/>
          <p:cNvSpPr/>
          <p:nvPr/>
        </p:nvSpPr>
        <p:spPr>
          <a:xfrm>
            <a:off x="1484313" y="1169988"/>
            <a:ext cx="9566275" cy="4981575"/>
          </a:xfrm>
          <a:prstGeom prst="rect">
            <a:avLst/>
          </a:prstGeom>
          <a:solidFill>
            <a:sysClr val="window" lastClr="FFFFFF">
              <a:alpha val="85000"/>
            </a:sysClr>
          </a:solidFill>
          <a:ln w="12700" cap="flat" cmpd="sng" algn="ctr">
            <a:noFill/>
            <a:prstDash val="solid"/>
            <a:miter lim="800000"/>
          </a:ln>
          <a:effectLst/>
        </p:spPr>
        <p:txBody>
          <a:bodyPr anchor="ctr"/>
          <a:lstStyle/>
          <a:p>
            <a:pPr fontAlgn="auto">
              <a:spcBef>
                <a:spcPts val="0"/>
              </a:spcBef>
              <a:spcAft>
                <a:spcPts val="0"/>
              </a:spcAft>
              <a:defRPr/>
            </a:pPr>
            <a:endParaRPr lang="en-US" altLang="zh-CN" dirty="0">
              <a:latin typeface="+mn-lt"/>
              <a:ea typeface="+mn-ea"/>
              <a:cs typeface="+mn-cs"/>
            </a:endParaRPr>
          </a:p>
          <a:p>
            <a:pPr marL="285750" indent="-285750" fontAlgn="auto">
              <a:spcBef>
                <a:spcPts val="0"/>
              </a:spcBef>
              <a:spcAft>
                <a:spcPts val="0"/>
              </a:spcAft>
              <a:buFont typeface="Wingdings" panose="05000000000000000000" pitchFamily="2" charset="2"/>
              <a:buChar char="l"/>
              <a:defRPr/>
            </a:pPr>
            <a:endParaRPr lang="en-US" altLang="zh-CN" dirty="0">
              <a:latin typeface="微软雅黑" panose="020B0503020204020204" pitchFamily="34" charset="-122"/>
              <a:ea typeface="微软雅黑" panose="020B0503020204020204" pitchFamily="34" charset="-122"/>
              <a:cs typeface="+mn-cs"/>
            </a:endParaRPr>
          </a:p>
          <a:p>
            <a:pPr marL="285750" indent="-285750" fontAlgn="auto">
              <a:spcBef>
                <a:spcPts val="0"/>
              </a:spcBef>
              <a:spcAft>
                <a:spcPts val="0"/>
              </a:spcAft>
              <a:buFont typeface="Wingdings" panose="05000000000000000000" pitchFamily="2" charset="2"/>
              <a:buChar char="Ø"/>
              <a:defRPr/>
            </a:pPr>
            <a:r>
              <a:rPr lang="zh-CN" altLang="en-US" dirty="0">
                <a:latin typeface="隶书" panose="02010509060101010101" pitchFamily="49" charset="-122"/>
                <a:ea typeface="隶书" panose="02010509060101010101" pitchFamily="49" charset="-122"/>
                <a:cs typeface="+mn-cs"/>
              </a:rPr>
              <a:t>录取工作坚持“ 德智体全面衡量、择优录取、确保质量、宁缺毋滥” 的原则</a:t>
            </a:r>
            <a:r>
              <a:rPr lang="en-US" altLang="zh-CN" dirty="0">
                <a:latin typeface="隶书" panose="02010509060101010101" pitchFamily="49" charset="-122"/>
                <a:ea typeface="隶书" panose="02010509060101010101" pitchFamily="49" charset="-122"/>
                <a:cs typeface="+mn-cs"/>
              </a:rPr>
              <a:t>, </a:t>
            </a:r>
            <a:r>
              <a:rPr lang="zh-CN" altLang="en-US" dirty="0">
                <a:latin typeface="隶书" panose="02010509060101010101" pitchFamily="49" charset="-122"/>
                <a:ea typeface="隶书" panose="02010509060101010101" pitchFamily="49" charset="-122"/>
                <a:cs typeface="+mn-cs"/>
              </a:rPr>
              <a:t>根据考生初试和复试成绩，结合其平时学习成绩</a:t>
            </a:r>
            <a:r>
              <a:rPr lang="en-US" altLang="zh-CN" dirty="0">
                <a:latin typeface="隶书" panose="02010509060101010101" pitchFamily="49" charset="-122"/>
                <a:ea typeface="隶书" panose="02010509060101010101" pitchFamily="49" charset="-122"/>
                <a:cs typeface="+mn-cs"/>
              </a:rPr>
              <a:t>/ </a:t>
            </a:r>
            <a:r>
              <a:rPr lang="zh-CN" altLang="en-US" dirty="0">
                <a:latin typeface="隶书" panose="02010509060101010101" pitchFamily="49" charset="-122"/>
                <a:ea typeface="隶书" panose="02010509060101010101" pitchFamily="49" charset="-122"/>
                <a:cs typeface="+mn-cs"/>
              </a:rPr>
              <a:t>工作业绩、思想政治表现等因素确定录取名单。</a:t>
            </a:r>
          </a:p>
          <a:p>
            <a:pPr marL="285750" indent="-285750" fontAlgn="auto">
              <a:spcBef>
                <a:spcPts val="0"/>
              </a:spcBef>
              <a:spcAft>
                <a:spcPts val="0"/>
              </a:spcAft>
              <a:buFont typeface="Wingdings" panose="05000000000000000000" pitchFamily="2" charset="2"/>
              <a:buChar char="Ø"/>
              <a:defRPr/>
            </a:pPr>
            <a:r>
              <a:rPr lang="zh-CN" altLang="en-US" dirty="0">
                <a:latin typeface="隶书" panose="02010509060101010101" pitchFamily="49" charset="-122"/>
                <a:ea typeface="隶书" panose="02010509060101010101" pitchFamily="49" charset="-122"/>
                <a:cs typeface="+mn-cs"/>
              </a:rPr>
              <a:t>学习方式为</a:t>
            </a:r>
            <a:r>
              <a:rPr lang="zh-CN" altLang="en-US" b="1" dirty="0">
                <a:latin typeface="隶书" panose="02010509060101010101" pitchFamily="49" charset="-122"/>
                <a:ea typeface="隶书" panose="02010509060101010101" pitchFamily="49" charset="-122"/>
                <a:cs typeface="+mn-cs"/>
              </a:rPr>
              <a:t>全日制</a:t>
            </a:r>
            <a:r>
              <a:rPr lang="zh-CN" altLang="en-US" dirty="0">
                <a:latin typeface="隶书" panose="02010509060101010101" pitchFamily="49" charset="-122"/>
                <a:ea typeface="隶书" panose="02010509060101010101" pitchFamily="49" charset="-122"/>
                <a:cs typeface="+mn-cs"/>
              </a:rPr>
              <a:t>。</a:t>
            </a:r>
          </a:p>
          <a:p>
            <a:pPr marL="285750" indent="-285750" fontAlgn="auto">
              <a:spcBef>
                <a:spcPts val="0"/>
              </a:spcBef>
              <a:spcAft>
                <a:spcPts val="0"/>
              </a:spcAft>
              <a:buFont typeface="Wingdings" panose="05000000000000000000" pitchFamily="2" charset="2"/>
              <a:buChar char="Ø"/>
              <a:defRPr/>
            </a:pPr>
            <a:r>
              <a:rPr lang="zh-CN" altLang="en-US" dirty="0">
                <a:latin typeface="隶书" panose="02010509060101010101" pitchFamily="49" charset="-122"/>
                <a:ea typeface="隶书" panose="02010509060101010101" pitchFamily="49" charset="-122"/>
                <a:cs typeface="+mn-cs"/>
              </a:rPr>
              <a:t>全日制硕士研究生在基本修业年限内</a:t>
            </a:r>
            <a:r>
              <a:rPr lang="zh-CN" altLang="en-US" b="1" dirty="0">
                <a:latin typeface="隶书" panose="02010509060101010101" pitchFamily="49" charset="-122"/>
                <a:ea typeface="隶书" panose="02010509060101010101" pitchFamily="49" charset="-122"/>
                <a:cs typeface="+mn-cs"/>
              </a:rPr>
              <a:t>全脱产在校学习</a:t>
            </a:r>
            <a:r>
              <a:rPr lang="zh-CN" altLang="en-US" dirty="0">
                <a:latin typeface="隶书" panose="02010509060101010101" pitchFamily="49" charset="-122"/>
                <a:ea typeface="隶书" panose="02010509060101010101" pitchFamily="49" charset="-122"/>
                <a:cs typeface="+mn-cs"/>
              </a:rPr>
              <a:t>。</a:t>
            </a:r>
          </a:p>
          <a:p>
            <a:pPr marL="285750" indent="-285750" fontAlgn="auto">
              <a:spcBef>
                <a:spcPts val="0"/>
              </a:spcBef>
              <a:spcAft>
                <a:spcPts val="0"/>
              </a:spcAft>
              <a:buFont typeface="Wingdings" panose="05000000000000000000" pitchFamily="2" charset="2"/>
              <a:buChar char="Ø"/>
              <a:defRPr/>
            </a:pPr>
            <a:r>
              <a:rPr lang="zh-CN" altLang="en-US" dirty="0">
                <a:latin typeface="隶书" panose="02010509060101010101" pitchFamily="49" charset="-122"/>
                <a:ea typeface="隶书" panose="02010509060101010101" pitchFamily="49" charset="-122"/>
                <a:cs typeface="+mn-cs"/>
              </a:rPr>
              <a:t>录取类别分为</a:t>
            </a:r>
            <a:r>
              <a:rPr lang="zh-CN" altLang="en-US" b="1" dirty="0">
                <a:latin typeface="隶书" panose="02010509060101010101" pitchFamily="49" charset="-122"/>
                <a:ea typeface="隶书" panose="02010509060101010101" pitchFamily="49" charset="-122"/>
                <a:cs typeface="+mn-cs"/>
              </a:rPr>
              <a:t>非定向就业和定向</a:t>
            </a:r>
            <a:r>
              <a:rPr lang="zh-CN" altLang="en-US" dirty="0">
                <a:latin typeface="隶书" panose="02010509060101010101" pitchFamily="49" charset="-122"/>
                <a:ea typeface="隶书" panose="02010509060101010101" pitchFamily="49" charset="-122"/>
                <a:cs typeface="+mn-cs"/>
              </a:rPr>
              <a:t>就业两种。非定向就业硕士生的人事档案必须转入北师大，户口可以自愿选择是否迁入北师大，毕业时采取毕业生与用人单位“ 双向选择” 的方式落实就业去向。定向就业硕士生的人事档案、户口均不迁入北师大，毕业后必须回定向单位就业。</a:t>
            </a:r>
          </a:p>
          <a:p>
            <a:pPr marL="285750" indent="-285750" fontAlgn="auto">
              <a:spcBef>
                <a:spcPts val="0"/>
              </a:spcBef>
              <a:spcAft>
                <a:spcPts val="0"/>
              </a:spcAft>
              <a:buFont typeface="Wingdings" panose="05000000000000000000" pitchFamily="2" charset="2"/>
              <a:buChar char="Ø"/>
              <a:defRPr/>
            </a:pPr>
            <a:r>
              <a:rPr lang="zh-CN" altLang="en-US" dirty="0">
                <a:latin typeface="隶书" panose="02010509060101010101" pitchFamily="49" charset="-122"/>
                <a:ea typeface="隶书" panose="02010509060101010101" pitchFamily="49" charset="-122"/>
                <a:cs typeface="+mn-cs"/>
              </a:rPr>
              <a:t>定向就业的硕士研究生均须在被录取前与招生单位、用人单位分别签订定向协议。考生需自行处理与工作或学习单位因考试录取而产生的所有问题。如果因此造成不能复试或录取，我校不承担责任。</a:t>
            </a:r>
          </a:p>
          <a:p>
            <a:pPr marL="285750" indent="-285750" fontAlgn="auto">
              <a:spcBef>
                <a:spcPts val="0"/>
              </a:spcBef>
              <a:spcAft>
                <a:spcPts val="0"/>
              </a:spcAft>
              <a:buFont typeface="Wingdings" panose="05000000000000000000" pitchFamily="2" charset="2"/>
              <a:buChar char="Ø"/>
              <a:defRPr/>
            </a:pPr>
            <a:r>
              <a:rPr lang="zh-CN" altLang="en-US" dirty="0">
                <a:latin typeface="隶书" panose="02010509060101010101" pitchFamily="49" charset="-122"/>
                <a:ea typeface="隶书" panose="02010509060101010101" pitchFamily="49" charset="-122"/>
                <a:cs typeface="+mn-cs"/>
              </a:rPr>
              <a:t>体检在新生入学时统一进行。体检不合格者，取消入学资格。</a:t>
            </a:r>
          </a:p>
          <a:p>
            <a:pPr marL="285750" indent="-285750" fontAlgn="auto">
              <a:spcBef>
                <a:spcPts val="0"/>
              </a:spcBef>
              <a:spcAft>
                <a:spcPts val="0"/>
              </a:spcAft>
              <a:buFont typeface="Wingdings" panose="05000000000000000000" pitchFamily="2" charset="2"/>
              <a:buChar char="Ø"/>
              <a:defRPr/>
            </a:pPr>
            <a:r>
              <a:rPr lang="zh-CN" altLang="en-US" dirty="0">
                <a:latin typeface="隶书" panose="02010509060101010101" pitchFamily="49" charset="-122"/>
                <a:ea typeface="隶书" panose="02010509060101010101" pitchFamily="49" charset="-122"/>
                <a:cs typeface="+mn-cs"/>
              </a:rPr>
              <a:t>任何时候发现弄虚作假者，我校将取消其录取资格，已入学的取消学籍，责任由考生自负。</a:t>
            </a:r>
          </a:p>
        </p:txBody>
      </p:sp>
      <p:sp>
        <p:nvSpPr>
          <p:cNvPr id="28676" name="文本框 5"/>
          <p:cNvSpPr txBox="1">
            <a:spLocks noChangeArrowheads="1"/>
          </p:cNvSpPr>
          <p:nvPr/>
        </p:nvSpPr>
        <p:spPr bwMode="auto">
          <a:xfrm>
            <a:off x="5100638" y="1169988"/>
            <a:ext cx="1201737" cy="522287"/>
          </a:xfrm>
          <a:prstGeom prst="rect">
            <a:avLst/>
          </a:prstGeom>
          <a:solidFill>
            <a:srgbClr val="004EA2"/>
          </a:solidFill>
          <a:ln w="9525">
            <a:noFill/>
            <a:miter lim="800000"/>
            <a:headEnd/>
            <a:tailEnd/>
          </a:ln>
        </p:spPr>
        <p:txBody>
          <a:bodyPr>
            <a:spAutoFit/>
          </a:bodyPr>
          <a:lstStyle/>
          <a:p>
            <a:pPr algn="dist"/>
            <a:r>
              <a:rPr kumimoji="1" lang="zh-CN" altLang="en-US" sz="2800" b="1">
                <a:solidFill>
                  <a:schemeClr val="bg1"/>
                </a:solidFill>
                <a:latin typeface="微软雅黑" pitchFamily="34" charset="-122"/>
                <a:ea typeface="微软雅黑" pitchFamily="34" charset="-122"/>
              </a:rPr>
              <a:t>录取</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图片 2"/>
          <p:cNvPicPr>
            <a:picLocks noChangeAspect="1"/>
          </p:cNvPicPr>
          <p:nvPr/>
        </p:nvPicPr>
        <p:blipFill>
          <a:blip r:embed="rId2"/>
          <a:srcRect/>
          <a:stretch>
            <a:fillRect/>
          </a:stretch>
        </p:blipFill>
        <p:spPr bwMode="auto">
          <a:xfrm>
            <a:off x="0" y="1588"/>
            <a:ext cx="12192000" cy="6856412"/>
          </a:xfrm>
          <a:prstGeom prst="rect">
            <a:avLst/>
          </a:prstGeom>
          <a:noFill/>
          <a:ln w="9525">
            <a:noFill/>
            <a:miter lim="800000"/>
            <a:headEnd/>
            <a:tailEnd/>
          </a:ln>
        </p:spPr>
      </p:pic>
      <p:sp>
        <p:nvSpPr>
          <p:cNvPr id="4" name="矩形 3"/>
          <p:cNvSpPr/>
          <p:nvPr/>
        </p:nvSpPr>
        <p:spPr>
          <a:xfrm>
            <a:off x="1838325" y="638175"/>
            <a:ext cx="8515350" cy="4779963"/>
          </a:xfrm>
          <a:prstGeom prst="rect">
            <a:avLst/>
          </a:prstGeom>
          <a:solidFill>
            <a:sysClr val="window" lastClr="FFFFFF">
              <a:alpha val="85000"/>
            </a:sysClr>
          </a:solidFill>
          <a:ln w="12700" cap="flat" cmpd="sng" algn="ctr">
            <a:noFill/>
            <a:prstDash val="solid"/>
            <a:miter lim="800000"/>
          </a:ln>
          <a:effectLst/>
        </p:spPr>
        <p:txBody>
          <a:bodyPr anchor="ctr"/>
          <a:lstStyle/>
          <a:p>
            <a:pPr algn="ctr" fontAlgn="auto">
              <a:spcBef>
                <a:spcPts val="0"/>
              </a:spcBef>
              <a:spcAft>
                <a:spcPts val="0"/>
              </a:spcAft>
              <a:defRPr/>
            </a:pPr>
            <a:endParaRPr kumimoji="1" lang="zh-CN" altLang="en-US" kern="0" dirty="0">
              <a:solidFill>
                <a:prstClr val="white"/>
              </a:solidFill>
              <a:latin typeface="等线" panose="02010600030101010101" charset="-122"/>
              <a:ea typeface="等线" panose="02010600030101010101" charset="-122"/>
              <a:cs typeface="+mn-cs"/>
            </a:endParaRPr>
          </a:p>
        </p:txBody>
      </p:sp>
      <p:sp>
        <p:nvSpPr>
          <p:cNvPr id="29699" name="文本框 4"/>
          <p:cNvSpPr txBox="1">
            <a:spLocks noChangeArrowheads="1"/>
          </p:cNvSpPr>
          <p:nvPr/>
        </p:nvSpPr>
        <p:spPr bwMode="auto">
          <a:xfrm>
            <a:off x="4351338" y="765175"/>
            <a:ext cx="3030537" cy="523875"/>
          </a:xfrm>
          <a:prstGeom prst="rect">
            <a:avLst/>
          </a:prstGeom>
          <a:solidFill>
            <a:srgbClr val="004EA2"/>
          </a:solidFill>
          <a:ln w="9525">
            <a:noFill/>
            <a:miter lim="800000"/>
            <a:headEnd/>
            <a:tailEnd/>
          </a:ln>
        </p:spPr>
        <p:txBody>
          <a:bodyPr>
            <a:spAutoFit/>
          </a:bodyPr>
          <a:lstStyle/>
          <a:p>
            <a:pPr algn="dist"/>
            <a:r>
              <a:rPr kumimoji="1" lang="zh-CN" altLang="en-US" sz="2800" b="1">
                <a:solidFill>
                  <a:schemeClr val="bg1"/>
                </a:solidFill>
                <a:latin typeface="微软雅黑" pitchFamily="34" charset="-122"/>
                <a:ea typeface="微软雅黑" pitchFamily="34" charset="-122"/>
              </a:rPr>
              <a:t>常见问题</a:t>
            </a:r>
          </a:p>
        </p:txBody>
      </p:sp>
      <p:sp>
        <p:nvSpPr>
          <p:cNvPr id="2" name="矩形 1"/>
          <p:cNvSpPr/>
          <p:nvPr/>
        </p:nvSpPr>
        <p:spPr>
          <a:xfrm>
            <a:off x="1909763" y="1720850"/>
            <a:ext cx="8372475" cy="3373438"/>
          </a:xfrm>
          <a:prstGeom prst="rect">
            <a:avLst/>
          </a:prstGeom>
        </p:spPr>
        <p:txBody>
          <a:bodyPr>
            <a:spAutoFit/>
          </a:bodyPr>
          <a:lstStyle/>
          <a:p>
            <a:pPr fontAlgn="auto">
              <a:lnSpc>
                <a:spcPct val="150000"/>
              </a:lnSpc>
              <a:spcBef>
                <a:spcPts val="0"/>
              </a:spcBef>
              <a:spcAft>
                <a:spcPts val="0"/>
              </a:spcAft>
              <a:defRPr/>
            </a:pPr>
            <a:r>
              <a:rPr kumimoji="1" lang="en-US" altLang="zh-CN" b="1" kern="0" dirty="0">
                <a:latin typeface="隶书" panose="02010509060101010101" pitchFamily="49" charset="-122"/>
                <a:ea typeface="隶书" panose="02010509060101010101" pitchFamily="49" charset="-122"/>
                <a:cs typeface="+mn-cs"/>
              </a:rPr>
              <a:t>1.</a:t>
            </a:r>
            <a:r>
              <a:rPr kumimoji="1" lang="zh-CN" altLang="en-US" b="1" kern="0" dirty="0">
                <a:latin typeface="隶书" panose="02010509060101010101" pitchFamily="49" charset="-122"/>
                <a:ea typeface="隶书" panose="02010509060101010101" pitchFamily="49" charset="-122"/>
                <a:cs typeface="+mn-cs"/>
              </a:rPr>
              <a:t>珠海与北京培养的专业学位硕士研究生毕业证书、学位证书是否相同？</a:t>
            </a:r>
            <a:endParaRPr kumimoji="1" lang="en-US" altLang="zh-CN" b="1" kern="0" dirty="0">
              <a:latin typeface="隶书" panose="02010509060101010101" pitchFamily="49" charset="-122"/>
              <a:ea typeface="隶书" panose="02010509060101010101" pitchFamily="49" charset="-122"/>
              <a:cs typeface="+mn-cs"/>
            </a:endParaRPr>
          </a:p>
          <a:p>
            <a:pPr fontAlgn="auto">
              <a:lnSpc>
                <a:spcPct val="150000"/>
              </a:lnSpc>
              <a:spcBef>
                <a:spcPts val="0"/>
              </a:spcBef>
              <a:spcAft>
                <a:spcPts val="0"/>
              </a:spcAft>
              <a:defRPr/>
            </a:pPr>
            <a:r>
              <a:rPr kumimoji="1" lang="zh-CN" altLang="en-US" kern="0" dirty="0">
                <a:latin typeface="隶书" panose="02010509060101010101" pitchFamily="49" charset="-122"/>
                <a:ea typeface="隶书" panose="02010509060101010101" pitchFamily="49" charset="-122"/>
                <a:cs typeface="+mn-cs"/>
              </a:rPr>
              <a:t>相同。在珠海培养的专硕生学籍属于北京师范大学，学习、生活地点在珠海。</a:t>
            </a:r>
            <a:endParaRPr kumimoji="1" lang="en-US" altLang="zh-CN" kern="0" dirty="0">
              <a:latin typeface="隶书" panose="02010509060101010101" pitchFamily="49" charset="-122"/>
              <a:ea typeface="隶书" panose="02010509060101010101" pitchFamily="49" charset="-122"/>
              <a:cs typeface="+mn-cs"/>
            </a:endParaRPr>
          </a:p>
          <a:p>
            <a:pPr fontAlgn="auto">
              <a:lnSpc>
                <a:spcPct val="150000"/>
              </a:lnSpc>
              <a:spcBef>
                <a:spcPts val="0"/>
              </a:spcBef>
              <a:spcAft>
                <a:spcPts val="0"/>
              </a:spcAft>
              <a:defRPr/>
            </a:pPr>
            <a:r>
              <a:rPr kumimoji="1" lang="en-US" altLang="zh-CN" b="1" kern="0" dirty="0">
                <a:latin typeface="隶书" panose="02010509060101010101" pitchFamily="49" charset="-122"/>
                <a:ea typeface="隶书" panose="02010509060101010101" pitchFamily="49" charset="-122"/>
                <a:cs typeface="+mn-cs"/>
              </a:rPr>
              <a:t>2.</a:t>
            </a:r>
            <a:r>
              <a:rPr kumimoji="1" lang="zh-CN" altLang="en-US" b="1" kern="0" dirty="0">
                <a:latin typeface="隶书" panose="02010509060101010101" pitchFamily="49" charset="-122"/>
                <a:ea typeface="隶书" panose="02010509060101010101" pitchFamily="49" charset="-122"/>
                <a:cs typeface="+mn-cs"/>
              </a:rPr>
              <a:t>在珠海培养的专业学位硕士研究生是否提供住宿？住宿条件如何？</a:t>
            </a:r>
            <a:r>
              <a:rPr kumimoji="1" lang="zh-CN" altLang="en-US" kern="0" dirty="0">
                <a:latin typeface="隶书" panose="02010509060101010101" pitchFamily="49" charset="-122"/>
                <a:ea typeface="隶书" panose="02010509060101010101" pitchFamily="49" charset="-122"/>
                <a:cs typeface="+mn-cs"/>
              </a:rPr>
              <a:t>在学制规定年限内，在校学习期间由学校在珠海安排住宿（简章有特殊说明的除外）。</a:t>
            </a:r>
            <a:endParaRPr kumimoji="1" lang="en-US" altLang="zh-CN" kern="0" dirty="0">
              <a:latin typeface="隶书" panose="02010509060101010101" pitchFamily="49" charset="-122"/>
              <a:ea typeface="隶书" panose="02010509060101010101" pitchFamily="49" charset="-122"/>
              <a:cs typeface="+mn-cs"/>
            </a:endParaRPr>
          </a:p>
          <a:p>
            <a:pPr fontAlgn="auto">
              <a:lnSpc>
                <a:spcPct val="150000"/>
              </a:lnSpc>
              <a:spcBef>
                <a:spcPts val="0"/>
              </a:spcBef>
              <a:spcAft>
                <a:spcPts val="0"/>
              </a:spcAft>
              <a:defRPr/>
            </a:pPr>
            <a:r>
              <a:rPr kumimoji="1" lang="zh-CN" altLang="en-US" kern="0" dirty="0">
                <a:latin typeface="隶书" panose="02010509060101010101" pitchFamily="49" charset="-122"/>
                <a:ea typeface="隶书" panose="02010509060101010101" pitchFamily="49" charset="-122"/>
                <a:cs typeface="+mn-cs"/>
              </a:rPr>
              <a:t>二人间宿舍，内配有书桌、衣柜、空调、独立卫浴，住宿费标准为：每人</a:t>
            </a:r>
            <a:r>
              <a:rPr kumimoji="1" lang="en-US" altLang="zh-CN" kern="0" dirty="0">
                <a:latin typeface="隶书" panose="02010509060101010101" pitchFamily="49" charset="-122"/>
                <a:ea typeface="隶书" panose="02010509060101010101" pitchFamily="49" charset="-122"/>
                <a:cs typeface="+mn-cs"/>
              </a:rPr>
              <a:t>3500</a:t>
            </a:r>
            <a:r>
              <a:rPr kumimoji="1" lang="zh-CN" altLang="en-US" kern="0" dirty="0">
                <a:latin typeface="隶书" panose="02010509060101010101" pitchFamily="49" charset="-122"/>
                <a:ea typeface="隶书" panose="02010509060101010101" pitchFamily="49" charset="-122"/>
                <a:cs typeface="+mn-cs"/>
              </a:rPr>
              <a:t>元</a:t>
            </a:r>
            <a:r>
              <a:rPr kumimoji="1" lang="en-US" altLang="zh-CN" kern="0" dirty="0">
                <a:latin typeface="隶书" panose="02010509060101010101" pitchFamily="49" charset="-122"/>
                <a:ea typeface="隶书" panose="02010509060101010101" pitchFamily="49" charset="-122"/>
                <a:cs typeface="+mn-cs"/>
              </a:rPr>
              <a:t>/</a:t>
            </a:r>
            <a:r>
              <a:rPr kumimoji="1" lang="zh-CN" altLang="en-US" kern="0" dirty="0">
                <a:latin typeface="隶书" panose="02010509060101010101" pitchFamily="49" charset="-122"/>
                <a:ea typeface="隶书" panose="02010509060101010101" pitchFamily="49" charset="-122"/>
                <a:cs typeface="+mn-cs"/>
              </a:rPr>
              <a:t>学年。注：该住宿费标准含学校为住宿学生免费提供定额的电、冷水、热水（电：</a:t>
            </a:r>
            <a:r>
              <a:rPr kumimoji="1" lang="en-US" altLang="zh-CN" kern="0" dirty="0">
                <a:latin typeface="隶书" panose="02010509060101010101" pitchFamily="49" charset="-122"/>
                <a:ea typeface="隶书" panose="02010509060101010101" pitchFamily="49" charset="-122"/>
                <a:cs typeface="+mn-cs"/>
              </a:rPr>
              <a:t>8</a:t>
            </a:r>
            <a:r>
              <a:rPr kumimoji="1" lang="zh-CN" altLang="en-US" kern="0" dirty="0">
                <a:latin typeface="隶书" panose="02010509060101010101" pitchFamily="49" charset="-122"/>
                <a:ea typeface="隶书" panose="02010509060101010101" pitchFamily="49" charset="-122"/>
                <a:cs typeface="+mn-cs"/>
              </a:rPr>
              <a:t>度</a:t>
            </a:r>
            <a:r>
              <a:rPr kumimoji="1" lang="en-US" altLang="zh-CN" kern="0" dirty="0">
                <a:latin typeface="隶书" panose="02010509060101010101" pitchFamily="49" charset="-122"/>
                <a:ea typeface="隶书" panose="02010509060101010101" pitchFamily="49" charset="-122"/>
                <a:cs typeface="+mn-cs"/>
              </a:rPr>
              <a:t>/</a:t>
            </a:r>
            <a:r>
              <a:rPr kumimoji="1" lang="zh-CN" altLang="en-US" kern="0" dirty="0">
                <a:latin typeface="隶书" panose="02010509060101010101" pitchFamily="49" charset="-122"/>
                <a:ea typeface="隶书" panose="02010509060101010101" pitchFamily="49" charset="-122"/>
                <a:cs typeface="+mn-cs"/>
              </a:rPr>
              <a:t>人</a:t>
            </a:r>
            <a:r>
              <a:rPr kumimoji="1" lang="en-US" altLang="zh-CN" kern="0" dirty="0">
                <a:latin typeface="隶书" panose="02010509060101010101" pitchFamily="49" charset="-122"/>
                <a:ea typeface="隶书" panose="02010509060101010101" pitchFamily="49" charset="-122"/>
                <a:cs typeface="+mn-cs"/>
              </a:rPr>
              <a:t>/</a:t>
            </a:r>
            <a:r>
              <a:rPr kumimoji="1" lang="zh-CN" altLang="en-US" kern="0" dirty="0">
                <a:latin typeface="隶书" panose="02010509060101010101" pitchFamily="49" charset="-122"/>
                <a:ea typeface="隶书" panose="02010509060101010101" pitchFamily="49" charset="-122"/>
                <a:cs typeface="+mn-cs"/>
              </a:rPr>
              <a:t>月，冷水： </a:t>
            </a:r>
            <a:r>
              <a:rPr kumimoji="1" lang="en-US" altLang="zh-CN" kern="0" dirty="0">
                <a:latin typeface="隶书" panose="02010509060101010101" pitchFamily="49" charset="-122"/>
                <a:ea typeface="隶书" panose="02010509060101010101" pitchFamily="49" charset="-122"/>
                <a:cs typeface="+mn-cs"/>
              </a:rPr>
              <a:t>2.4</a:t>
            </a:r>
            <a:r>
              <a:rPr kumimoji="1" lang="zh-CN" altLang="en-US" kern="0" dirty="0">
                <a:latin typeface="隶书" panose="02010509060101010101" pitchFamily="49" charset="-122"/>
                <a:ea typeface="隶书" panose="02010509060101010101" pitchFamily="49" charset="-122"/>
                <a:cs typeface="+mn-cs"/>
              </a:rPr>
              <a:t>吨</a:t>
            </a:r>
            <a:r>
              <a:rPr kumimoji="1" lang="en-US" altLang="zh-CN" kern="0" dirty="0">
                <a:latin typeface="隶书" panose="02010509060101010101" pitchFamily="49" charset="-122"/>
                <a:ea typeface="隶书" panose="02010509060101010101" pitchFamily="49" charset="-122"/>
                <a:cs typeface="+mn-cs"/>
              </a:rPr>
              <a:t>/</a:t>
            </a:r>
            <a:r>
              <a:rPr kumimoji="1" lang="zh-CN" altLang="en-US" kern="0" dirty="0">
                <a:latin typeface="隶书" panose="02010509060101010101" pitchFamily="49" charset="-122"/>
                <a:ea typeface="隶书" panose="02010509060101010101" pitchFamily="49" charset="-122"/>
                <a:cs typeface="+mn-cs"/>
              </a:rPr>
              <a:t>人</a:t>
            </a:r>
            <a:r>
              <a:rPr kumimoji="1" lang="en-US" altLang="zh-CN" kern="0" dirty="0">
                <a:latin typeface="隶书" panose="02010509060101010101" pitchFamily="49" charset="-122"/>
                <a:ea typeface="隶书" panose="02010509060101010101" pitchFamily="49" charset="-122"/>
                <a:cs typeface="+mn-cs"/>
              </a:rPr>
              <a:t>/</a:t>
            </a:r>
            <a:r>
              <a:rPr kumimoji="1" lang="zh-CN" altLang="en-US" kern="0" dirty="0">
                <a:latin typeface="隶书" panose="02010509060101010101" pitchFamily="49" charset="-122"/>
                <a:ea typeface="隶书" panose="02010509060101010101" pitchFamily="49" charset="-122"/>
                <a:cs typeface="+mn-cs"/>
              </a:rPr>
              <a:t>月，热水：</a:t>
            </a:r>
            <a:r>
              <a:rPr kumimoji="1" lang="en-US" altLang="zh-CN" kern="0" dirty="0">
                <a:latin typeface="隶书" panose="02010509060101010101" pitchFamily="49" charset="-122"/>
                <a:ea typeface="隶书" panose="02010509060101010101" pitchFamily="49" charset="-122"/>
                <a:cs typeface="+mn-cs"/>
              </a:rPr>
              <a:t>1.6 </a:t>
            </a:r>
            <a:r>
              <a:rPr kumimoji="1" lang="zh-CN" altLang="en-US" kern="0" dirty="0">
                <a:latin typeface="隶书" panose="02010509060101010101" pitchFamily="49" charset="-122"/>
                <a:ea typeface="隶书" panose="02010509060101010101" pitchFamily="49" charset="-122"/>
                <a:cs typeface="+mn-cs"/>
              </a:rPr>
              <a:t>吨</a:t>
            </a:r>
            <a:r>
              <a:rPr kumimoji="1" lang="en-US" altLang="zh-CN" kern="0" dirty="0">
                <a:latin typeface="隶书" panose="02010509060101010101" pitchFamily="49" charset="-122"/>
                <a:ea typeface="隶书" panose="02010509060101010101" pitchFamily="49" charset="-122"/>
                <a:cs typeface="+mn-cs"/>
              </a:rPr>
              <a:t>/</a:t>
            </a:r>
            <a:r>
              <a:rPr kumimoji="1" lang="zh-CN" altLang="en-US" kern="0" dirty="0">
                <a:latin typeface="隶书" panose="02010509060101010101" pitchFamily="49" charset="-122"/>
                <a:ea typeface="隶书" panose="02010509060101010101" pitchFamily="49" charset="-122"/>
                <a:cs typeface="+mn-cs"/>
              </a:rPr>
              <a:t>人</a:t>
            </a:r>
            <a:r>
              <a:rPr kumimoji="1" lang="en-US" altLang="zh-CN" kern="0" dirty="0">
                <a:latin typeface="隶书" panose="02010509060101010101" pitchFamily="49" charset="-122"/>
                <a:ea typeface="隶书" panose="02010509060101010101" pitchFamily="49" charset="-122"/>
                <a:cs typeface="+mn-cs"/>
              </a:rPr>
              <a:t>/</a:t>
            </a:r>
            <a:r>
              <a:rPr kumimoji="1" lang="zh-CN" altLang="en-US" kern="0" dirty="0">
                <a:latin typeface="隶书" panose="02010509060101010101" pitchFamily="49" charset="-122"/>
                <a:ea typeface="隶书" panose="02010509060101010101" pitchFamily="49" charset="-122"/>
                <a:cs typeface="+mn-cs"/>
              </a:rPr>
              <a:t>月，每学年按校历规定的在校住宿时间提供）</a:t>
            </a:r>
            <a:endParaRPr lang="zh-CN" altLang="en-US" dirty="0">
              <a:latin typeface="隶书" panose="02010509060101010101" pitchFamily="49" charset="-122"/>
              <a:ea typeface="隶书" panose="02010509060101010101" pitchFamily="49" charset="-122"/>
              <a:cs typeface="+mn-cs"/>
            </a:endParaRPr>
          </a:p>
        </p:txBody>
      </p:sp>
      <p:pic>
        <p:nvPicPr>
          <p:cNvPr id="29701" name="图片 5"/>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0" y="6151563"/>
            <a:ext cx="760413" cy="657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图片 2"/>
          <p:cNvPicPr>
            <a:picLocks noChangeAspect="1"/>
          </p:cNvPicPr>
          <p:nvPr/>
        </p:nvPicPr>
        <p:blipFill>
          <a:blip r:embed="rId2"/>
          <a:srcRect/>
          <a:stretch>
            <a:fillRect/>
          </a:stretch>
        </p:blipFill>
        <p:spPr bwMode="auto">
          <a:xfrm>
            <a:off x="1588" y="1588"/>
            <a:ext cx="12188825" cy="6856412"/>
          </a:xfrm>
          <a:prstGeom prst="rect">
            <a:avLst/>
          </a:prstGeom>
          <a:noFill/>
          <a:ln w="9525">
            <a:noFill/>
            <a:miter lim="800000"/>
            <a:headEnd/>
            <a:tailEnd/>
          </a:ln>
        </p:spPr>
      </p:pic>
      <p:sp>
        <p:nvSpPr>
          <p:cNvPr id="4" name="矩形 3"/>
          <p:cNvSpPr/>
          <p:nvPr/>
        </p:nvSpPr>
        <p:spPr>
          <a:xfrm>
            <a:off x="1838325" y="638175"/>
            <a:ext cx="8515350" cy="4779963"/>
          </a:xfrm>
          <a:prstGeom prst="rect">
            <a:avLst/>
          </a:prstGeom>
          <a:solidFill>
            <a:sysClr val="window" lastClr="FFFFFF">
              <a:alpha val="85000"/>
            </a:sysClr>
          </a:solidFill>
          <a:ln w="12700" cap="flat" cmpd="sng" algn="ctr">
            <a:noFill/>
            <a:prstDash val="solid"/>
            <a:miter lim="800000"/>
          </a:ln>
          <a:effectLst/>
        </p:spPr>
        <p:txBody>
          <a:bodyPr anchor="ctr"/>
          <a:lstStyle/>
          <a:p>
            <a:pPr algn="ctr" fontAlgn="auto">
              <a:spcBef>
                <a:spcPts val="0"/>
              </a:spcBef>
              <a:spcAft>
                <a:spcPts val="0"/>
              </a:spcAft>
              <a:defRPr/>
            </a:pPr>
            <a:endParaRPr kumimoji="1" lang="zh-CN" altLang="en-US" kern="0" dirty="0">
              <a:solidFill>
                <a:prstClr val="white"/>
              </a:solidFill>
              <a:latin typeface="等线" panose="02010600030101010101" charset="-122"/>
              <a:ea typeface="等线" panose="02010600030101010101" charset="-122"/>
              <a:cs typeface="+mn-cs"/>
            </a:endParaRPr>
          </a:p>
        </p:txBody>
      </p:sp>
      <p:sp>
        <p:nvSpPr>
          <p:cNvPr id="30723" name="文本框 4"/>
          <p:cNvSpPr txBox="1">
            <a:spLocks noChangeArrowheads="1"/>
          </p:cNvSpPr>
          <p:nvPr/>
        </p:nvSpPr>
        <p:spPr bwMode="auto">
          <a:xfrm>
            <a:off x="4351338" y="765175"/>
            <a:ext cx="3030537" cy="523875"/>
          </a:xfrm>
          <a:prstGeom prst="rect">
            <a:avLst/>
          </a:prstGeom>
          <a:solidFill>
            <a:srgbClr val="004EA2"/>
          </a:solidFill>
          <a:ln w="9525">
            <a:noFill/>
            <a:miter lim="800000"/>
            <a:headEnd/>
            <a:tailEnd/>
          </a:ln>
        </p:spPr>
        <p:txBody>
          <a:bodyPr>
            <a:spAutoFit/>
          </a:bodyPr>
          <a:lstStyle/>
          <a:p>
            <a:pPr algn="dist"/>
            <a:r>
              <a:rPr kumimoji="1" lang="zh-CN" altLang="en-US" sz="2800" b="1">
                <a:solidFill>
                  <a:schemeClr val="bg1"/>
                </a:solidFill>
                <a:latin typeface="微软雅黑" pitchFamily="34" charset="-122"/>
                <a:ea typeface="微软雅黑" pitchFamily="34" charset="-122"/>
              </a:rPr>
              <a:t>常见问题</a:t>
            </a:r>
          </a:p>
        </p:txBody>
      </p:sp>
      <p:sp>
        <p:nvSpPr>
          <p:cNvPr id="2" name="矩形 1"/>
          <p:cNvSpPr/>
          <p:nvPr/>
        </p:nvSpPr>
        <p:spPr>
          <a:xfrm>
            <a:off x="1909763" y="1720850"/>
            <a:ext cx="8372475" cy="3373438"/>
          </a:xfrm>
          <a:prstGeom prst="rect">
            <a:avLst/>
          </a:prstGeom>
        </p:spPr>
        <p:txBody>
          <a:bodyPr>
            <a:spAutoFit/>
          </a:bodyPr>
          <a:lstStyle/>
          <a:p>
            <a:pPr fontAlgn="auto">
              <a:lnSpc>
                <a:spcPct val="150000"/>
              </a:lnSpc>
              <a:spcBef>
                <a:spcPts val="0"/>
              </a:spcBef>
              <a:spcAft>
                <a:spcPts val="0"/>
              </a:spcAft>
              <a:defRPr/>
            </a:pPr>
            <a:r>
              <a:rPr kumimoji="1" lang="en-US" altLang="zh-CN" b="1" kern="0" dirty="0">
                <a:latin typeface="隶书" panose="02010509060101010101" pitchFamily="49" charset="-122"/>
                <a:ea typeface="隶书" panose="02010509060101010101" pitchFamily="49" charset="-122"/>
                <a:cs typeface="+mn-cs"/>
              </a:rPr>
              <a:t>3.</a:t>
            </a:r>
            <a:r>
              <a:rPr kumimoji="1" lang="zh-CN" altLang="en-US" b="1" kern="0" dirty="0">
                <a:latin typeface="隶书" panose="02010509060101010101" pitchFamily="49" charset="-122"/>
                <a:ea typeface="隶书" panose="02010509060101010101" pitchFamily="49" charset="-122"/>
                <a:cs typeface="+mn-cs"/>
              </a:rPr>
              <a:t>在珠海培养的专业学位硕士研究生是否户口迁移？</a:t>
            </a:r>
            <a:endParaRPr kumimoji="1" lang="en-US" altLang="zh-CN" b="1" kern="0" dirty="0">
              <a:latin typeface="隶书" panose="02010509060101010101" pitchFamily="49" charset="-122"/>
              <a:ea typeface="隶书" panose="02010509060101010101" pitchFamily="49" charset="-122"/>
              <a:cs typeface="+mn-cs"/>
            </a:endParaRPr>
          </a:p>
          <a:p>
            <a:pPr fontAlgn="auto">
              <a:lnSpc>
                <a:spcPct val="150000"/>
              </a:lnSpc>
              <a:spcBef>
                <a:spcPts val="0"/>
              </a:spcBef>
              <a:spcAft>
                <a:spcPts val="0"/>
              </a:spcAft>
              <a:defRPr/>
            </a:pPr>
            <a:r>
              <a:rPr kumimoji="1" lang="zh-CN" altLang="en-US" kern="0" dirty="0">
                <a:latin typeface="隶书" panose="02010509060101010101" pitchFamily="49" charset="-122"/>
                <a:ea typeface="隶书" panose="02010509060101010101" pitchFamily="49" charset="-122"/>
                <a:cs typeface="+mn-cs"/>
              </a:rPr>
              <a:t>非定向就业生（即人事档案转入北京师范大学的研究生）可自行决定是否将户口迁至我校北京集体临时户口。定向就业生（即人事档案不转入北京师范大学的研究生）户口不能迁移。</a:t>
            </a:r>
          </a:p>
          <a:p>
            <a:pPr fontAlgn="auto">
              <a:lnSpc>
                <a:spcPct val="150000"/>
              </a:lnSpc>
              <a:spcBef>
                <a:spcPts val="0"/>
              </a:spcBef>
              <a:spcAft>
                <a:spcPts val="0"/>
              </a:spcAft>
              <a:defRPr/>
            </a:pPr>
            <a:r>
              <a:rPr kumimoji="1" lang="en-US" altLang="zh-CN" b="1" kern="0" dirty="0">
                <a:latin typeface="隶书" panose="02010509060101010101" pitchFamily="49" charset="-122"/>
                <a:ea typeface="隶书" panose="02010509060101010101" pitchFamily="49" charset="-122"/>
                <a:cs typeface="+mn-cs"/>
              </a:rPr>
              <a:t>4.</a:t>
            </a:r>
            <a:r>
              <a:rPr kumimoji="1" lang="zh-CN" altLang="en-US" b="1" kern="0" dirty="0">
                <a:latin typeface="隶书" panose="02010509060101010101" pitchFamily="49" charset="-122"/>
                <a:ea typeface="隶书" panose="02010509060101010101" pitchFamily="49" charset="-122"/>
                <a:cs typeface="+mn-cs"/>
              </a:rPr>
              <a:t>在珠海培养的专业学位硕士研究生招生培养单位是哪些？</a:t>
            </a:r>
            <a:endParaRPr kumimoji="1" lang="en-US" altLang="zh-CN" b="1" kern="0" dirty="0">
              <a:latin typeface="隶书" panose="02010509060101010101" pitchFamily="49" charset="-122"/>
              <a:ea typeface="隶书" panose="02010509060101010101" pitchFamily="49" charset="-122"/>
              <a:cs typeface="+mn-cs"/>
            </a:endParaRPr>
          </a:p>
          <a:p>
            <a:pPr fontAlgn="auto">
              <a:lnSpc>
                <a:spcPct val="150000"/>
              </a:lnSpc>
              <a:spcBef>
                <a:spcPts val="0"/>
              </a:spcBef>
              <a:spcAft>
                <a:spcPts val="0"/>
              </a:spcAft>
              <a:defRPr/>
            </a:pPr>
            <a:r>
              <a:rPr kumimoji="1" lang="zh-CN" altLang="en-US" kern="0" dirty="0">
                <a:latin typeface="隶书" panose="02010509060101010101" pitchFamily="49" charset="-122"/>
                <a:ea typeface="隶书" panose="02010509060101010101" pitchFamily="49" charset="-122"/>
                <a:cs typeface="+mn-cs"/>
              </a:rPr>
              <a:t>北京师范大学各学院部系。</a:t>
            </a:r>
            <a:endParaRPr kumimoji="1" lang="en-US" altLang="zh-CN" kern="0" dirty="0">
              <a:latin typeface="隶书" panose="02010509060101010101" pitchFamily="49" charset="-122"/>
              <a:ea typeface="隶书" panose="02010509060101010101" pitchFamily="49" charset="-122"/>
              <a:cs typeface="+mn-cs"/>
            </a:endParaRPr>
          </a:p>
          <a:p>
            <a:pPr fontAlgn="auto">
              <a:lnSpc>
                <a:spcPct val="150000"/>
              </a:lnSpc>
              <a:spcBef>
                <a:spcPts val="0"/>
              </a:spcBef>
              <a:spcAft>
                <a:spcPts val="0"/>
              </a:spcAft>
              <a:defRPr/>
            </a:pPr>
            <a:r>
              <a:rPr kumimoji="1" lang="en-US" altLang="zh-CN" b="1" kern="0" dirty="0">
                <a:latin typeface="隶书" panose="02010509060101010101" pitchFamily="49" charset="-122"/>
                <a:ea typeface="隶书" panose="02010509060101010101" pitchFamily="49" charset="-122"/>
                <a:cs typeface="+mn-cs"/>
              </a:rPr>
              <a:t>5.</a:t>
            </a:r>
            <a:r>
              <a:rPr kumimoji="1" lang="zh-CN" altLang="en-US" b="1" kern="0" dirty="0">
                <a:latin typeface="隶书" panose="02010509060101010101" pitchFamily="49" charset="-122"/>
                <a:ea typeface="隶书" panose="02010509060101010101" pitchFamily="49" charset="-122"/>
                <a:cs typeface="+mn-cs"/>
              </a:rPr>
              <a:t>在珠海培养的专业学位硕士研究生能否享受公费医疗？</a:t>
            </a:r>
            <a:endParaRPr kumimoji="1" lang="en-US" altLang="zh-CN" b="1" kern="0" dirty="0">
              <a:latin typeface="隶书" panose="02010509060101010101" pitchFamily="49" charset="-122"/>
              <a:ea typeface="隶书" panose="02010509060101010101" pitchFamily="49" charset="-122"/>
              <a:cs typeface="+mn-cs"/>
            </a:endParaRPr>
          </a:p>
          <a:p>
            <a:pPr fontAlgn="auto">
              <a:lnSpc>
                <a:spcPct val="150000"/>
              </a:lnSpc>
              <a:spcBef>
                <a:spcPts val="0"/>
              </a:spcBef>
              <a:spcAft>
                <a:spcPts val="0"/>
              </a:spcAft>
              <a:defRPr/>
            </a:pPr>
            <a:r>
              <a:rPr kumimoji="1" lang="zh-CN" altLang="en-US" kern="0" dirty="0">
                <a:latin typeface="隶书" panose="02010509060101010101" pitchFamily="49" charset="-122"/>
                <a:ea typeface="隶书" panose="02010509060101010101" pitchFamily="49" charset="-122"/>
                <a:cs typeface="+mn-cs"/>
              </a:rPr>
              <a:t>全日制非定向就业生可以享受公费医疗。非全日制和定向就业生不享受公费医疗。</a:t>
            </a:r>
          </a:p>
        </p:txBody>
      </p:sp>
      <p:pic>
        <p:nvPicPr>
          <p:cNvPr id="30725" name="图片 5"/>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0" y="6151563"/>
            <a:ext cx="760413" cy="657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图片 2"/>
          <p:cNvPicPr>
            <a:picLocks noChangeAspect="1"/>
          </p:cNvPicPr>
          <p:nvPr/>
        </p:nvPicPr>
        <p:blipFill>
          <a:blip r:embed="rId2"/>
          <a:srcRect/>
          <a:stretch>
            <a:fillRect/>
          </a:stretch>
        </p:blipFill>
        <p:spPr bwMode="auto">
          <a:xfrm>
            <a:off x="1588" y="1588"/>
            <a:ext cx="12188825" cy="6856412"/>
          </a:xfrm>
          <a:prstGeom prst="rect">
            <a:avLst/>
          </a:prstGeom>
          <a:noFill/>
          <a:ln w="9525">
            <a:noFill/>
            <a:miter lim="800000"/>
            <a:headEnd/>
            <a:tailEnd/>
          </a:ln>
        </p:spPr>
      </p:pic>
      <p:sp>
        <p:nvSpPr>
          <p:cNvPr id="4" name="矩形 3"/>
          <p:cNvSpPr/>
          <p:nvPr/>
        </p:nvSpPr>
        <p:spPr>
          <a:xfrm>
            <a:off x="1838325" y="638175"/>
            <a:ext cx="8528050" cy="5432425"/>
          </a:xfrm>
          <a:prstGeom prst="rect">
            <a:avLst/>
          </a:prstGeom>
          <a:solidFill>
            <a:sysClr val="window" lastClr="FFFFFF">
              <a:alpha val="85000"/>
            </a:sysClr>
          </a:solidFill>
          <a:ln w="12700" cap="flat" cmpd="sng" algn="ctr">
            <a:noFill/>
            <a:prstDash val="solid"/>
            <a:miter lim="800000"/>
          </a:ln>
          <a:effectLst/>
        </p:spPr>
        <p:txBody>
          <a:bodyPr anchor="ctr"/>
          <a:lstStyle/>
          <a:p>
            <a:pPr algn="ctr" fontAlgn="auto">
              <a:spcBef>
                <a:spcPts val="0"/>
              </a:spcBef>
              <a:spcAft>
                <a:spcPts val="0"/>
              </a:spcAft>
              <a:defRPr/>
            </a:pPr>
            <a:endParaRPr kumimoji="1" lang="zh-CN" altLang="en-US" kern="0" dirty="0">
              <a:solidFill>
                <a:prstClr val="white"/>
              </a:solidFill>
              <a:latin typeface="等线" panose="02010600030101010101" charset="-122"/>
              <a:ea typeface="等线" panose="02010600030101010101" charset="-122"/>
              <a:cs typeface="+mn-cs"/>
            </a:endParaRPr>
          </a:p>
        </p:txBody>
      </p:sp>
      <p:sp>
        <p:nvSpPr>
          <p:cNvPr id="31747" name="文本框 4"/>
          <p:cNvSpPr txBox="1">
            <a:spLocks noChangeArrowheads="1"/>
          </p:cNvSpPr>
          <p:nvPr/>
        </p:nvSpPr>
        <p:spPr bwMode="auto">
          <a:xfrm>
            <a:off x="4351338" y="765175"/>
            <a:ext cx="3030537" cy="523875"/>
          </a:xfrm>
          <a:prstGeom prst="rect">
            <a:avLst/>
          </a:prstGeom>
          <a:solidFill>
            <a:srgbClr val="004EA2"/>
          </a:solidFill>
          <a:ln w="9525">
            <a:noFill/>
            <a:miter lim="800000"/>
            <a:headEnd/>
            <a:tailEnd/>
          </a:ln>
        </p:spPr>
        <p:txBody>
          <a:bodyPr>
            <a:spAutoFit/>
          </a:bodyPr>
          <a:lstStyle/>
          <a:p>
            <a:pPr algn="dist"/>
            <a:r>
              <a:rPr kumimoji="1" lang="zh-CN" altLang="en-US" sz="2800" b="1">
                <a:solidFill>
                  <a:schemeClr val="bg1"/>
                </a:solidFill>
                <a:latin typeface="微软雅黑" pitchFamily="34" charset="-122"/>
                <a:ea typeface="微软雅黑" pitchFamily="34" charset="-122"/>
              </a:rPr>
              <a:t>常见问题</a:t>
            </a:r>
          </a:p>
        </p:txBody>
      </p:sp>
      <p:sp>
        <p:nvSpPr>
          <p:cNvPr id="2" name="矩形 1"/>
          <p:cNvSpPr/>
          <p:nvPr/>
        </p:nvSpPr>
        <p:spPr>
          <a:xfrm>
            <a:off x="1909763" y="1720850"/>
            <a:ext cx="8372475" cy="4198938"/>
          </a:xfrm>
          <a:prstGeom prst="rect">
            <a:avLst/>
          </a:prstGeom>
        </p:spPr>
        <p:txBody>
          <a:bodyPr>
            <a:spAutoFit/>
          </a:bodyPr>
          <a:lstStyle/>
          <a:p>
            <a:pPr fontAlgn="auto">
              <a:lnSpc>
                <a:spcPct val="150000"/>
              </a:lnSpc>
              <a:spcBef>
                <a:spcPts val="0"/>
              </a:spcBef>
              <a:spcAft>
                <a:spcPts val="0"/>
              </a:spcAft>
              <a:defRPr/>
            </a:pPr>
            <a:r>
              <a:rPr kumimoji="1" lang="en-US" altLang="zh-CN" b="1" kern="0" dirty="0">
                <a:latin typeface="隶书" panose="02010509060101010101" pitchFamily="49" charset="-122"/>
                <a:ea typeface="隶书" panose="02010509060101010101" pitchFamily="49" charset="-122"/>
                <a:cs typeface="+mn-cs"/>
              </a:rPr>
              <a:t>6.</a:t>
            </a:r>
            <a:r>
              <a:rPr kumimoji="1" lang="zh-CN" altLang="en-US" b="1" kern="0" dirty="0">
                <a:latin typeface="隶书" panose="02010509060101010101" pitchFamily="49" charset="-122"/>
                <a:ea typeface="隶书" panose="02010509060101010101" pitchFamily="49" charset="-122"/>
                <a:cs typeface="+mn-cs"/>
              </a:rPr>
              <a:t>在珠海培养的专业学位硕士研究生复试如何安排？</a:t>
            </a:r>
            <a:r>
              <a:rPr kumimoji="1" lang="zh-CN" altLang="en-US" kern="0" dirty="0">
                <a:latin typeface="隶书" panose="02010509060101010101" pitchFamily="49" charset="-122"/>
                <a:ea typeface="隶书" panose="02010509060101010101" pitchFamily="49" charset="-122"/>
                <a:cs typeface="+mn-cs"/>
              </a:rPr>
              <a:t>复试时间地点及办法见北京师范大学研究生招生网，一般于</a:t>
            </a:r>
            <a:r>
              <a:rPr kumimoji="1" lang="en-US" altLang="zh-CN" kern="0" dirty="0">
                <a:latin typeface="隶书" panose="02010509060101010101" pitchFamily="49" charset="-122"/>
                <a:ea typeface="隶书" panose="02010509060101010101" pitchFamily="49" charset="-122"/>
                <a:cs typeface="+mn-cs"/>
              </a:rPr>
              <a:t>2019</a:t>
            </a:r>
            <a:r>
              <a:rPr kumimoji="1" lang="zh-CN" altLang="en-US" kern="0" dirty="0">
                <a:latin typeface="隶书" panose="02010509060101010101" pitchFamily="49" charset="-122"/>
                <a:ea typeface="隶书" panose="02010509060101010101" pitchFamily="49" charset="-122"/>
                <a:cs typeface="+mn-cs"/>
              </a:rPr>
              <a:t>年</a:t>
            </a:r>
            <a:r>
              <a:rPr kumimoji="1" lang="en-US" altLang="zh-CN" kern="0" dirty="0">
                <a:latin typeface="隶书" panose="02010509060101010101" pitchFamily="49" charset="-122"/>
                <a:ea typeface="隶书" panose="02010509060101010101" pitchFamily="49" charset="-122"/>
                <a:cs typeface="+mn-cs"/>
              </a:rPr>
              <a:t>3</a:t>
            </a:r>
            <a:r>
              <a:rPr kumimoji="1" lang="zh-CN" altLang="en-US" kern="0" dirty="0">
                <a:latin typeface="隶书" panose="02010509060101010101" pitchFamily="49" charset="-122"/>
                <a:ea typeface="隶书" panose="02010509060101010101" pitchFamily="49" charset="-122"/>
                <a:cs typeface="+mn-cs"/>
              </a:rPr>
              <a:t>月份发布。</a:t>
            </a:r>
          </a:p>
          <a:p>
            <a:pPr fontAlgn="auto">
              <a:lnSpc>
                <a:spcPct val="150000"/>
              </a:lnSpc>
              <a:spcBef>
                <a:spcPts val="0"/>
              </a:spcBef>
              <a:spcAft>
                <a:spcPts val="0"/>
              </a:spcAft>
              <a:defRPr/>
            </a:pPr>
            <a:r>
              <a:rPr kumimoji="1" lang="en-US" altLang="zh-CN" b="1" kern="0" dirty="0">
                <a:latin typeface="隶书" panose="02010509060101010101" pitchFamily="49" charset="-122"/>
                <a:ea typeface="隶书" panose="02010509060101010101" pitchFamily="49" charset="-122"/>
                <a:cs typeface="+mn-cs"/>
              </a:rPr>
              <a:t>7.</a:t>
            </a:r>
            <a:r>
              <a:rPr kumimoji="1" lang="zh-CN" altLang="en-US" b="1" kern="0" dirty="0">
                <a:latin typeface="隶书" panose="02010509060101010101" pitchFamily="49" charset="-122"/>
                <a:ea typeface="隶书" panose="02010509060101010101" pitchFamily="49" charset="-122"/>
                <a:cs typeface="+mn-cs"/>
              </a:rPr>
              <a:t>在珠海培养的专业学位硕士研究生入学考试报名地点如何选择？ </a:t>
            </a:r>
            <a:endParaRPr kumimoji="1" lang="en-US" altLang="zh-CN" b="1" kern="0" dirty="0">
              <a:latin typeface="隶书" panose="02010509060101010101" pitchFamily="49" charset="-122"/>
              <a:ea typeface="隶书" panose="02010509060101010101" pitchFamily="49" charset="-122"/>
              <a:cs typeface="+mn-cs"/>
            </a:endParaRPr>
          </a:p>
          <a:p>
            <a:pPr fontAlgn="auto">
              <a:lnSpc>
                <a:spcPct val="150000"/>
              </a:lnSpc>
              <a:spcBef>
                <a:spcPts val="0"/>
              </a:spcBef>
              <a:spcAft>
                <a:spcPts val="0"/>
              </a:spcAft>
              <a:defRPr/>
            </a:pPr>
            <a:r>
              <a:rPr kumimoji="1" lang="zh-CN" altLang="en-US" kern="0" dirty="0">
                <a:latin typeface="隶书" panose="02010509060101010101" pitchFamily="49" charset="-122"/>
                <a:ea typeface="隶书" panose="02010509060101010101" pitchFamily="49" charset="-122"/>
                <a:cs typeface="+mn-cs"/>
              </a:rPr>
              <a:t>入学考试报名地点与在北京培养的专硕生要求一致。即除我校招生章程中特别要求的专业，考生可在我校或外地报名并参加考试。外地报名地点由各地省级教育招生考试机构统一安排，考生可在报名前与当地省级教育招生考试机构联系询问。考生须在报名点参加考试。应届本科毕业生原则上应选择就读学校所在省（区、市）的报考点办理网上报名和现场确认手续；公共管理等专业学位考生和其他考生应选择工作或户口所在地省级教育招生考试机构指定的报考点办理网上报名和现场确认手续。</a:t>
            </a:r>
          </a:p>
        </p:txBody>
      </p:sp>
      <p:pic>
        <p:nvPicPr>
          <p:cNvPr id="31749" name="图片 5"/>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0" y="6151563"/>
            <a:ext cx="760413" cy="657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图片 2"/>
          <p:cNvPicPr>
            <a:picLocks noChangeAspect="1"/>
          </p:cNvPicPr>
          <p:nvPr/>
        </p:nvPicPr>
        <p:blipFill>
          <a:blip r:embed="rId2"/>
          <a:srcRect/>
          <a:stretch>
            <a:fillRect/>
          </a:stretch>
        </p:blipFill>
        <p:spPr bwMode="auto">
          <a:xfrm>
            <a:off x="1588" y="1588"/>
            <a:ext cx="12188825" cy="6856412"/>
          </a:xfrm>
          <a:prstGeom prst="rect">
            <a:avLst/>
          </a:prstGeom>
          <a:noFill/>
          <a:ln w="9525">
            <a:noFill/>
            <a:miter lim="800000"/>
            <a:headEnd/>
            <a:tailEnd/>
          </a:ln>
        </p:spPr>
      </p:pic>
      <p:sp>
        <p:nvSpPr>
          <p:cNvPr id="4" name="矩形 3"/>
          <p:cNvSpPr/>
          <p:nvPr/>
        </p:nvSpPr>
        <p:spPr>
          <a:xfrm>
            <a:off x="1838325" y="638175"/>
            <a:ext cx="8628063" cy="5927725"/>
          </a:xfrm>
          <a:prstGeom prst="rect">
            <a:avLst/>
          </a:prstGeom>
          <a:solidFill>
            <a:sysClr val="window" lastClr="FFFFFF">
              <a:alpha val="85000"/>
            </a:sysClr>
          </a:solidFill>
          <a:ln w="12700" cap="flat" cmpd="sng" algn="ctr">
            <a:noFill/>
            <a:prstDash val="solid"/>
            <a:miter lim="800000"/>
          </a:ln>
          <a:effectLst/>
        </p:spPr>
        <p:txBody>
          <a:bodyPr anchor="ctr"/>
          <a:lstStyle/>
          <a:p>
            <a:pPr algn="ctr" fontAlgn="auto">
              <a:spcBef>
                <a:spcPts val="0"/>
              </a:spcBef>
              <a:spcAft>
                <a:spcPts val="0"/>
              </a:spcAft>
              <a:defRPr/>
            </a:pPr>
            <a:endParaRPr kumimoji="1" lang="zh-CN" altLang="en-US" kern="0" dirty="0">
              <a:solidFill>
                <a:prstClr val="white"/>
              </a:solidFill>
              <a:latin typeface="等线" panose="02010600030101010101" charset="-122"/>
              <a:ea typeface="等线" panose="02010600030101010101" charset="-122"/>
              <a:cs typeface="+mn-cs"/>
            </a:endParaRPr>
          </a:p>
        </p:txBody>
      </p:sp>
      <p:sp>
        <p:nvSpPr>
          <p:cNvPr id="32771" name="文本框 4"/>
          <p:cNvSpPr txBox="1">
            <a:spLocks noChangeArrowheads="1"/>
          </p:cNvSpPr>
          <p:nvPr/>
        </p:nvSpPr>
        <p:spPr bwMode="auto">
          <a:xfrm>
            <a:off x="4351338" y="765175"/>
            <a:ext cx="3030537" cy="523875"/>
          </a:xfrm>
          <a:prstGeom prst="rect">
            <a:avLst/>
          </a:prstGeom>
          <a:solidFill>
            <a:srgbClr val="004EA2"/>
          </a:solidFill>
          <a:ln w="9525">
            <a:noFill/>
            <a:miter lim="800000"/>
            <a:headEnd/>
            <a:tailEnd/>
          </a:ln>
        </p:spPr>
        <p:txBody>
          <a:bodyPr>
            <a:spAutoFit/>
          </a:bodyPr>
          <a:lstStyle/>
          <a:p>
            <a:pPr algn="dist"/>
            <a:r>
              <a:rPr kumimoji="1" lang="zh-CN" altLang="en-US" sz="2800" b="1">
                <a:solidFill>
                  <a:schemeClr val="bg1"/>
                </a:solidFill>
                <a:latin typeface="微软雅黑" pitchFamily="34" charset="-122"/>
                <a:ea typeface="微软雅黑" pitchFamily="34" charset="-122"/>
              </a:rPr>
              <a:t>常见问题</a:t>
            </a:r>
          </a:p>
        </p:txBody>
      </p:sp>
      <p:sp>
        <p:nvSpPr>
          <p:cNvPr id="2" name="矩形 1"/>
          <p:cNvSpPr/>
          <p:nvPr/>
        </p:nvSpPr>
        <p:spPr>
          <a:xfrm>
            <a:off x="1993900" y="1289050"/>
            <a:ext cx="8372475" cy="5029200"/>
          </a:xfrm>
          <a:prstGeom prst="rect">
            <a:avLst/>
          </a:prstGeom>
        </p:spPr>
        <p:txBody>
          <a:bodyPr>
            <a:spAutoFit/>
          </a:bodyPr>
          <a:lstStyle/>
          <a:p>
            <a:pPr fontAlgn="auto">
              <a:lnSpc>
                <a:spcPct val="150000"/>
              </a:lnSpc>
              <a:spcBef>
                <a:spcPts val="0"/>
              </a:spcBef>
              <a:spcAft>
                <a:spcPts val="0"/>
              </a:spcAft>
              <a:defRPr/>
            </a:pPr>
            <a:r>
              <a:rPr kumimoji="1" lang="en-US" altLang="zh-CN" b="1" kern="0" dirty="0">
                <a:latin typeface="隶书" panose="02010509060101010101" pitchFamily="49" charset="-122"/>
                <a:ea typeface="隶书" panose="02010509060101010101" pitchFamily="49" charset="-122"/>
                <a:cs typeface="+mn-cs"/>
              </a:rPr>
              <a:t>8</a:t>
            </a:r>
            <a:r>
              <a:rPr kumimoji="1" lang="zh-CN" altLang="en-US" b="1" kern="0" dirty="0">
                <a:latin typeface="隶书" panose="02010509060101010101" pitchFamily="49" charset="-122"/>
                <a:ea typeface="隶书" panose="02010509060101010101" pitchFamily="49" charset="-122"/>
                <a:cs typeface="+mn-cs"/>
              </a:rPr>
              <a:t>．在珠海培养的专业学位硕士研究生接受推荐免试生工作何时开始？ </a:t>
            </a:r>
          </a:p>
          <a:p>
            <a:pPr fontAlgn="auto">
              <a:lnSpc>
                <a:spcPct val="150000"/>
              </a:lnSpc>
              <a:spcBef>
                <a:spcPts val="0"/>
              </a:spcBef>
              <a:spcAft>
                <a:spcPts val="0"/>
              </a:spcAft>
              <a:defRPr/>
            </a:pPr>
            <a:r>
              <a:rPr kumimoji="1" lang="zh-CN" altLang="en-US" kern="0" dirty="0">
                <a:latin typeface="隶书" panose="02010509060101010101" pitchFamily="49" charset="-122"/>
                <a:ea typeface="隶书" panose="02010509060101010101" pitchFamily="49" charset="-122"/>
                <a:cs typeface="+mn-cs"/>
              </a:rPr>
              <a:t>北京师范大学研究生招生网已于</a:t>
            </a:r>
            <a:r>
              <a:rPr kumimoji="1" lang="en-US" altLang="zh-CN" kern="0" dirty="0">
                <a:latin typeface="隶书" panose="02010509060101010101" pitchFamily="49" charset="-122"/>
                <a:ea typeface="隶书" panose="02010509060101010101" pitchFamily="49" charset="-122"/>
                <a:cs typeface="+mn-cs"/>
              </a:rPr>
              <a:t>9</a:t>
            </a:r>
            <a:r>
              <a:rPr kumimoji="1" lang="zh-CN" altLang="en-US" kern="0" dirty="0">
                <a:latin typeface="隶书" panose="02010509060101010101" pitchFamily="49" charset="-122"/>
                <a:ea typeface="隶书" panose="02010509060101010101" pitchFamily="49" charset="-122"/>
                <a:cs typeface="+mn-cs"/>
              </a:rPr>
              <a:t>月</a:t>
            </a:r>
            <a:r>
              <a:rPr kumimoji="1" lang="en-US" altLang="zh-CN" kern="0" dirty="0">
                <a:latin typeface="隶书" panose="02010509060101010101" pitchFamily="49" charset="-122"/>
                <a:ea typeface="隶书" panose="02010509060101010101" pitchFamily="49" charset="-122"/>
                <a:cs typeface="+mn-cs"/>
              </a:rPr>
              <a:t>13</a:t>
            </a:r>
            <a:r>
              <a:rPr kumimoji="1" lang="zh-CN" altLang="en-US" kern="0" dirty="0">
                <a:latin typeface="隶书" panose="02010509060101010101" pitchFamily="49" charset="-122"/>
                <a:ea typeface="隶书" panose="02010509060101010101" pitchFamily="49" charset="-122"/>
                <a:cs typeface="+mn-cs"/>
              </a:rPr>
              <a:t>日公布</a:t>
            </a:r>
            <a:r>
              <a:rPr kumimoji="1" lang="en-US" altLang="zh-CN" kern="0" dirty="0">
                <a:latin typeface="隶书" panose="02010509060101010101" pitchFamily="49" charset="-122"/>
                <a:ea typeface="隶书" panose="02010509060101010101" pitchFamily="49" charset="-122"/>
                <a:cs typeface="+mn-cs"/>
              </a:rPr>
              <a:t>《</a:t>
            </a:r>
            <a:r>
              <a:rPr kumimoji="1" lang="zh-CN" altLang="en-US" kern="0" dirty="0">
                <a:latin typeface="隶书" panose="02010509060101010101" pitchFamily="49" charset="-122"/>
                <a:ea typeface="隶书" panose="02010509060101010101" pitchFamily="49" charset="-122"/>
                <a:cs typeface="+mn-cs"/>
              </a:rPr>
              <a:t>北京师范大学</a:t>
            </a:r>
            <a:r>
              <a:rPr kumimoji="1" lang="en-US" altLang="zh-CN" kern="0" dirty="0">
                <a:latin typeface="隶书" panose="02010509060101010101" pitchFamily="49" charset="-122"/>
                <a:ea typeface="隶书" panose="02010509060101010101" pitchFamily="49" charset="-122"/>
                <a:cs typeface="+mn-cs"/>
              </a:rPr>
              <a:t>2019</a:t>
            </a:r>
            <a:r>
              <a:rPr kumimoji="1" lang="zh-CN" altLang="en-US" kern="0" dirty="0">
                <a:latin typeface="隶书" panose="02010509060101010101" pitchFamily="49" charset="-122"/>
                <a:ea typeface="隶书" panose="02010509060101010101" pitchFamily="49" charset="-122"/>
                <a:cs typeface="+mn-cs"/>
              </a:rPr>
              <a:t>年接收校内外推荐免试硕士</a:t>
            </a:r>
            <a:r>
              <a:rPr kumimoji="1" lang="en-US" altLang="zh-CN" kern="0" dirty="0">
                <a:latin typeface="隶书" panose="02010509060101010101" pitchFamily="49" charset="-122"/>
                <a:ea typeface="隶书" panose="02010509060101010101" pitchFamily="49" charset="-122"/>
                <a:cs typeface="+mn-cs"/>
              </a:rPr>
              <a:t>/</a:t>
            </a:r>
            <a:r>
              <a:rPr kumimoji="1" lang="zh-CN" altLang="en-US" kern="0" dirty="0">
                <a:latin typeface="隶书" panose="02010509060101010101" pitchFamily="49" charset="-122"/>
                <a:ea typeface="隶书" panose="02010509060101010101" pitchFamily="49" charset="-122"/>
                <a:cs typeface="+mn-cs"/>
              </a:rPr>
              <a:t>博士研究生办法</a:t>
            </a:r>
            <a:r>
              <a:rPr kumimoji="1" lang="en-US" altLang="zh-CN" kern="0" dirty="0">
                <a:latin typeface="隶书" panose="02010509060101010101" pitchFamily="49" charset="-122"/>
                <a:ea typeface="隶书" panose="02010509060101010101" pitchFamily="49" charset="-122"/>
                <a:cs typeface="+mn-cs"/>
              </a:rPr>
              <a:t>》</a:t>
            </a:r>
            <a:r>
              <a:rPr kumimoji="1" lang="zh-CN" altLang="en-US" kern="0" dirty="0">
                <a:latin typeface="隶书" panose="02010509060101010101" pitchFamily="49" charset="-122"/>
                <a:ea typeface="隶书" panose="02010509060101010101" pitchFamily="49" charset="-122"/>
                <a:cs typeface="+mn-cs"/>
              </a:rPr>
              <a:t>，符合条件并有意申请推荐免试的学生可下载、填写有关表格，并按规定交到拟申请学院部，不要提交到研究生院和研究生院珠海分院，以免耽搁！</a:t>
            </a:r>
          </a:p>
          <a:p>
            <a:pPr fontAlgn="auto">
              <a:lnSpc>
                <a:spcPct val="150000"/>
              </a:lnSpc>
              <a:spcBef>
                <a:spcPts val="0"/>
              </a:spcBef>
              <a:spcAft>
                <a:spcPts val="0"/>
              </a:spcAft>
              <a:defRPr/>
            </a:pPr>
            <a:r>
              <a:rPr kumimoji="1" lang="en-US" altLang="zh-CN" b="1" kern="0" dirty="0">
                <a:latin typeface="隶书" panose="02010509060101010101" pitchFamily="49" charset="-122"/>
                <a:ea typeface="隶书" panose="02010509060101010101" pitchFamily="49" charset="-122"/>
                <a:cs typeface="+mn-cs"/>
              </a:rPr>
              <a:t>9.</a:t>
            </a:r>
            <a:r>
              <a:rPr kumimoji="1" lang="zh-CN" altLang="en-US" b="1" kern="0" dirty="0">
                <a:latin typeface="隶书" panose="02010509060101010101" pitchFamily="49" charset="-122"/>
                <a:ea typeface="隶书" panose="02010509060101010101" pitchFamily="49" charset="-122"/>
                <a:cs typeface="+mn-cs"/>
              </a:rPr>
              <a:t>在珠海培养的专业学位硕士研究生奖助学金包括什么内容？ </a:t>
            </a:r>
            <a:endParaRPr kumimoji="1" lang="en-US" altLang="zh-CN" b="1" kern="0" dirty="0">
              <a:latin typeface="隶书" panose="02010509060101010101" pitchFamily="49" charset="-122"/>
              <a:ea typeface="隶书" panose="02010509060101010101" pitchFamily="49" charset="-122"/>
              <a:cs typeface="+mn-cs"/>
            </a:endParaRPr>
          </a:p>
          <a:p>
            <a:pPr fontAlgn="auto">
              <a:lnSpc>
                <a:spcPct val="150000"/>
              </a:lnSpc>
              <a:spcBef>
                <a:spcPts val="0"/>
              </a:spcBef>
              <a:spcAft>
                <a:spcPts val="0"/>
              </a:spcAft>
              <a:defRPr/>
            </a:pPr>
            <a:r>
              <a:rPr kumimoji="1" lang="zh-CN" altLang="en-US" kern="0" dirty="0">
                <a:latin typeface="隶书" panose="02010509060101010101" pitchFamily="49" charset="-122"/>
                <a:ea typeface="隶书" panose="02010509060101010101" pitchFamily="49" charset="-122"/>
                <a:cs typeface="+mn-cs"/>
              </a:rPr>
              <a:t>专硕生奖助学金包括：基本助学金、优秀新生奖学金、国奖奖学金、学业奖学金、三助岗位津贴等。具体内容见</a:t>
            </a:r>
            <a:r>
              <a:rPr kumimoji="1" lang="en-US" altLang="zh-CN" kern="0" dirty="0">
                <a:latin typeface="隶书" panose="02010509060101010101" pitchFamily="49" charset="-122"/>
                <a:ea typeface="隶书" panose="02010509060101010101" pitchFamily="49" charset="-122"/>
                <a:cs typeface="+mn-cs"/>
              </a:rPr>
              <a:t>《</a:t>
            </a:r>
            <a:r>
              <a:rPr kumimoji="1" lang="zh-CN" altLang="en-US" kern="0" dirty="0">
                <a:latin typeface="隶书" panose="02010509060101010101" pitchFamily="49" charset="-122"/>
                <a:ea typeface="隶书" panose="02010509060101010101" pitchFamily="49" charset="-122"/>
                <a:cs typeface="+mn-cs"/>
              </a:rPr>
              <a:t>北京师范大学研究生奖助学金设立方案</a:t>
            </a:r>
            <a:r>
              <a:rPr kumimoji="1" lang="en-US" altLang="zh-CN" kern="0" dirty="0">
                <a:latin typeface="隶书" panose="02010509060101010101" pitchFamily="49" charset="-122"/>
                <a:ea typeface="隶书" panose="02010509060101010101" pitchFamily="49" charset="-122"/>
                <a:cs typeface="+mn-cs"/>
              </a:rPr>
              <a:t>》</a:t>
            </a:r>
            <a:r>
              <a:rPr kumimoji="1" lang="zh-CN" altLang="en-US" kern="0" dirty="0">
                <a:latin typeface="隶书" panose="02010509060101010101" pitchFamily="49" charset="-122"/>
                <a:ea typeface="隶书" panose="02010509060101010101" pitchFamily="49" charset="-122"/>
                <a:cs typeface="+mn-cs"/>
              </a:rPr>
              <a:t>（师校发</a:t>
            </a:r>
            <a:r>
              <a:rPr kumimoji="1" lang="en-US" altLang="zh-CN" kern="0" dirty="0">
                <a:latin typeface="隶书" panose="02010509060101010101" pitchFamily="49" charset="-122"/>
                <a:ea typeface="隶书" panose="02010509060101010101" pitchFamily="49" charset="-122"/>
                <a:cs typeface="+mn-cs"/>
              </a:rPr>
              <a:t>〔2014〕31</a:t>
            </a:r>
            <a:r>
              <a:rPr kumimoji="1" lang="zh-CN" altLang="en-US" kern="0" dirty="0">
                <a:latin typeface="隶书" panose="02010509060101010101" pitchFamily="49" charset="-122"/>
                <a:ea typeface="隶书" panose="02010509060101010101" pitchFamily="49" charset="-122"/>
                <a:cs typeface="+mn-cs"/>
              </a:rPr>
              <a:t>号）和相关文件。</a:t>
            </a:r>
            <a:endParaRPr kumimoji="1" lang="en-US" altLang="zh-CN" kern="0" dirty="0">
              <a:latin typeface="隶书" panose="02010509060101010101" pitchFamily="49" charset="-122"/>
              <a:ea typeface="隶书" panose="02010509060101010101" pitchFamily="49" charset="-122"/>
              <a:cs typeface="+mn-cs"/>
            </a:endParaRPr>
          </a:p>
          <a:p>
            <a:pPr fontAlgn="auto">
              <a:lnSpc>
                <a:spcPct val="150000"/>
              </a:lnSpc>
              <a:spcBef>
                <a:spcPts val="0"/>
              </a:spcBef>
              <a:spcAft>
                <a:spcPts val="0"/>
              </a:spcAft>
              <a:defRPr/>
            </a:pPr>
            <a:r>
              <a:rPr kumimoji="1" lang="zh-CN" altLang="en-US" kern="0" dirty="0">
                <a:latin typeface="隶书" panose="02010509060101010101" pitchFamily="49" charset="-122"/>
                <a:ea typeface="隶书" panose="02010509060101010101" pitchFamily="49" charset="-122"/>
                <a:cs typeface="+mn-cs"/>
              </a:rPr>
              <a:t>全日制学习方式的非定向就业硕士研究生享受新生奖学金及助学金，非全日制学习方式的硕士研究生均不享受新生奖学金及助学金。</a:t>
            </a:r>
            <a:endParaRPr kumimoji="1" lang="en-US" altLang="zh-CN" kern="0" dirty="0">
              <a:latin typeface="隶书" panose="02010509060101010101" pitchFamily="49" charset="-122"/>
              <a:ea typeface="隶书" panose="02010509060101010101" pitchFamily="49" charset="-122"/>
              <a:cs typeface="+mn-cs"/>
            </a:endParaRPr>
          </a:p>
          <a:p>
            <a:pPr fontAlgn="auto">
              <a:lnSpc>
                <a:spcPct val="150000"/>
              </a:lnSpc>
              <a:spcBef>
                <a:spcPts val="0"/>
              </a:spcBef>
              <a:spcAft>
                <a:spcPts val="0"/>
              </a:spcAft>
              <a:defRPr/>
            </a:pPr>
            <a:r>
              <a:rPr kumimoji="1" lang="zh-CN" altLang="en-US" kern="0" dirty="0">
                <a:latin typeface="隶书" panose="02010509060101010101" pitchFamily="49" charset="-122"/>
                <a:ea typeface="隶书" panose="02010509060101010101" pitchFamily="49" charset="-122"/>
                <a:cs typeface="+mn-cs"/>
              </a:rPr>
              <a:t>已获硕士、博士学位人员被我校录取为硕士研究生的，不能申请以上奖助学金。</a:t>
            </a:r>
          </a:p>
        </p:txBody>
      </p:sp>
      <p:pic>
        <p:nvPicPr>
          <p:cNvPr id="32773" name="图片 5"/>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0" y="6151563"/>
            <a:ext cx="760413" cy="657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图片 11"/>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13" name="矩形 12"/>
          <p:cNvSpPr/>
          <p:nvPr/>
        </p:nvSpPr>
        <p:spPr>
          <a:xfrm>
            <a:off x="992187" y="473075"/>
            <a:ext cx="7733171" cy="6126163"/>
          </a:xfrm>
          <a:prstGeom prst="rect">
            <a:avLst/>
          </a:prstGeom>
          <a:solidFill>
            <a:sysClr val="window" lastClr="FFFFFF">
              <a:alpha val="85000"/>
            </a:sysClr>
          </a:solidFill>
          <a:ln w="12700" cap="flat" cmpd="sng" algn="ctr">
            <a:noFill/>
            <a:prstDash val="solid"/>
            <a:miter lim="800000"/>
          </a:ln>
          <a:effectLst/>
        </p:spPr>
        <p:txBody>
          <a:bodyPr anchor="ctr"/>
          <a:lstStyle/>
          <a:p>
            <a:pPr algn="ctr" fontAlgn="auto">
              <a:spcBef>
                <a:spcPts val="0"/>
              </a:spcBef>
              <a:spcAft>
                <a:spcPts val="0"/>
              </a:spcAft>
              <a:defRPr/>
            </a:pPr>
            <a:endParaRPr kumimoji="1" lang="zh-CN" altLang="en-US" kern="0" dirty="0">
              <a:solidFill>
                <a:prstClr val="white"/>
              </a:solidFill>
              <a:latin typeface="等线" panose="02010600030101010101" charset="-122"/>
              <a:ea typeface="等线" panose="02010600030101010101" charset="-122"/>
              <a:cs typeface="+mn-cs"/>
            </a:endParaRPr>
          </a:p>
        </p:txBody>
      </p:sp>
      <p:sp>
        <p:nvSpPr>
          <p:cNvPr id="15363" name="矩形 5"/>
          <p:cNvSpPr>
            <a:spLocks noChangeArrowheads="1"/>
          </p:cNvSpPr>
          <p:nvPr/>
        </p:nvSpPr>
        <p:spPr bwMode="auto">
          <a:xfrm>
            <a:off x="1728788" y="2214563"/>
            <a:ext cx="6621998" cy="523220"/>
          </a:xfrm>
          <a:prstGeom prst="rect">
            <a:avLst/>
          </a:prstGeom>
          <a:noFill/>
          <a:ln w="9525">
            <a:noFill/>
            <a:miter lim="800000"/>
            <a:headEnd/>
            <a:tailEnd/>
          </a:ln>
        </p:spPr>
        <p:txBody>
          <a:bodyPr wrap="square">
            <a:spAutoFit/>
          </a:bodyPr>
          <a:lstStyle/>
          <a:p>
            <a:r>
              <a:rPr lang="zh-CN" altLang="en-US" sz="2800" b="1" dirty="0">
                <a:solidFill>
                  <a:srgbClr val="404040"/>
                </a:solidFill>
                <a:latin typeface="微软雅黑" pitchFamily="34" charset="-122"/>
                <a:ea typeface="微软雅黑" pitchFamily="34" charset="-122"/>
              </a:rPr>
              <a:t>文学院教育硕士（珠海）</a:t>
            </a:r>
            <a:r>
              <a:rPr lang="zh-CN" altLang="en-US" sz="2800" b="1" dirty="0" smtClean="0">
                <a:solidFill>
                  <a:srgbClr val="004EA2"/>
                </a:solidFill>
                <a:latin typeface="微软雅黑" pitchFamily="34" charset="-122"/>
                <a:ea typeface="微软雅黑" pitchFamily="34" charset="-122"/>
              </a:rPr>
              <a:t>招生与培养宗旨</a:t>
            </a:r>
            <a:endParaRPr lang="zh-CN" altLang="en-US" sz="2800" b="1" dirty="0">
              <a:solidFill>
                <a:srgbClr val="004EA2"/>
              </a:solidFill>
              <a:latin typeface="微软雅黑" pitchFamily="34" charset="-122"/>
              <a:ea typeface="微软雅黑" pitchFamily="34" charset="-122"/>
            </a:endParaRPr>
          </a:p>
        </p:txBody>
      </p:sp>
      <p:sp>
        <p:nvSpPr>
          <p:cNvPr id="7" name="矩形 6"/>
          <p:cNvSpPr/>
          <p:nvPr/>
        </p:nvSpPr>
        <p:spPr>
          <a:xfrm>
            <a:off x="1479550" y="2236788"/>
            <a:ext cx="82550" cy="523875"/>
          </a:xfrm>
          <a:prstGeom prst="rect">
            <a:avLst/>
          </a:prstGeom>
          <a:solidFill>
            <a:srgbClr val="004EA2"/>
          </a:solidFill>
          <a:ln w="12700" cap="flat" cmpd="sng" algn="ctr">
            <a:noFill/>
            <a:prstDash val="solid"/>
            <a:miter lim="800000"/>
          </a:ln>
          <a:effectLst/>
        </p:spPr>
        <p:txBody>
          <a:bodyPr anchor="ctr"/>
          <a:lstStyle/>
          <a:p>
            <a:pPr algn="ctr" fontAlgn="auto">
              <a:spcBef>
                <a:spcPts val="0"/>
              </a:spcBef>
              <a:spcAft>
                <a:spcPts val="0"/>
              </a:spcAft>
              <a:defRPr/>
            </a:pPr>
            <a:endParaRPr lang="zh-CN" altLang="en-US" sz="1000" kern="0">
              <a:solidFill>
                <a:srgbClr val="FFFFFF"/>
              </a:solidFill>
              <a:latin typeface="等线 Light" panose="02010600030101010101" charset="-122"/>
              <a:ea typeface="等线" panose="02010600030101010101" charset="-122"/>
              <a:cs typeface="+mn-cs"/>
            </a:endParaRPr>
          </a:p>
        </p:txBody>
      </p:sp>
      <p:sp>
        <p:nvSpPr>
          <p:cNvPr id="15365" name="矩形 7"/>
          <p:cNvSpPr>
            <a:spLocks noChangeArrowheads="1"/>
          </p:cNvSpPr>
          <p:nvPr/>
        </p:nvSpPr>
        <p:spPr bwMode="auto">
          <a:xfrm>
            <a:off x="1728788" y="3146425"/>
            <a:ext cx="4495800" cy="522288"/>
          </a:xfrm>
          <a:prstGeom prst="rect">
            <a:avLst/>
          </a:prstGeom>
          <a:noFill/>
          <a:ln w="9525">
            <a:noFill/>
            <a:miter lim="800000"/>
            <a:headEnd/>
            <a:tailEnd/>
          </a:ln>
        </p:spPr>
        <p:txBody>
          <a:bodyPr>
            <a:spAutoFit/>
          </a:bodyPr>
          <a:lstStyle/>
          <a:p>
            <a:r>
              <a:rPr lang="zh-CN" altLang="en-US" sz="2800" b="1">
                <a:solidFill>
                  <a:srgbClr val="404040"/>
                </a:solidFill>
                <a:latin typeface="微软雅黑" pitchFamily="34" charset="-122"/>
                <a:ea typeface="微软雅黑" pitchFamily="34" charset="-122"/>
              </a:rPr>
              <a:t>文学院</a:t>
            </a:r>
            <a:r>
              <a:rPr lang="zh-CN" altLang="en-US" sz="2800" b="1">
                <a:solidFill>
                  <a:srgbClr val="004EA2"/>
                </a:solidFill>
                <a:latin typeface="微软雅黑" pitchFamily="34" charset="-122"/>
                <a:ea typeface="微软雅黑" pitchFamily="34" charset="-122"/>
              </a:rPr>
              <a:t>学院简介</a:t>
            </a:r>
          </a:p>
        </p:txBody>
      </p:sp>
      <p:sp>
        <p:nvSpPr>
          <p:cNvPr id="9" name="矩形 8"/>
          <p:cNvSpPr/>
          <p:nvPr/>
        </p:nvSpPr>
        <p:spPr>
          <a:xfrm>
            <a:off x="1479550" y="3170238"/>
            <a:ext cx="82550" cy="523875"/>
          </a:xfrm>
          <a:prstGeom prst="rect">
            <a:avLst/>
          </a:prstGeom>
          <a:solidFill>
            <a:srgbClr val="004EA2"/>
          </a:solidFill>
          <a:ln w="12700" cap="flat" cmpd="sng" algn="ctr">
            <a:noFill/>
            <a:prstDash val="solid"/>
            <a:miter lim="800000"/>
          </a:ln>
          <a:effectLst/>
        </p:spPr>
        <p:txBody>
          <a:bodyPr anchor="ctr"/>
          <a:lstStyle/>
          <a:p>
            <a:pPr algn="ctr" fontAlgn="auto">
              <a:spcBef>
                <a:spcPts val="0"/>
              </a:spcBef>
              <a:spcAft>
                <a:spcPts val="0"/>
              </a:spcAft>
              <a:defRPr/>
            </a:pPr>
            <a:endParaRPr lang="zh-CN" altLang="en-US" sz="1000" kern="0">
              <a:solidFill>
                <a:srgbClr val="FFFFFF"/>
              </a:solidFill>
              <a:latin typeface="等线 Light" panose="02010600030101010101" charset="-122"/>
              <a:ea typeface="等线" panose="02010600030101010101" charset="-122"/>
              <a:cs typeface="+mn-cs"/>
            </a:endParaRPr>
          </a:p>
        </p:txBody>
      </p:sp>
      <p:sp>
        <p:nvSpPr>
          <p:cNvPr id="15367" name="矩形 9"/>
          <p:cNvSpPr>
            <a:spLocks noChangeArrowheads="1"/>
          </p:cNvSpPr>
          <p:nvPr/>
        </p:nvSpPr>
        <p:spPr bwMode="auto">
          <a:xfrm>
            <a:off x="1717675" y="4130675"/>
            <a:ext cx="6005513" cy="522288"/>
          </a:xfrm>
          <a:prstGeom prst="rect">
            <a:avLst/>
          </a:prstGeom>
          <a:noFill/>
          <a:ln w="9525">
            <a:noFill/>
            <a:miter lim="800000"/>
            <a:headEnd/>
            <a:tailEnd/>
          </a:ln>
        </p:spPr>
        <p:txBody>
          <a:bodyPr>
            <a:spAutoFit/>
          </a:bodyPr>
          <a:lstStyle/>
          <a:p>
            <a:r>
              <a:rPr lang="zh-CN" altLang="en-US" sz="2800" b="1">
                <a:solidFill>
                  <a:srgbClr val="404040"/>
                </a:solidFill>
                <a:latin typeface="微软雅黑" pitchFamily="34" charset="-122"/>
                <a:ea typeface="微软雅黑" pitchFamily="34" charset="-122"/>
              </a:rPr>
              <a:t>文学院教育硕士（珠海）</a:t>
            </a:r>
            <a:r>
              <a:rPr lang="zh-CN" altLang="en-US" sz="2800" b="1">
                <a:solidFill>
                  <a:srgbClr val="004EA2"/>
                </a:solidFill>
                <a:latin typeface="微软雅黑" pitchFamily="34" charset="-122"/>
                <a:ea typeface="微软雅黑" pitchFamily="34" charset="-122"/>
              </a:rPr>
              <a:t>招生说明</a:t>
            </a:r>
          </a:p>
        </p:txBody>
      </p:sp>
      <p:sp>
        <p:nvSpPr>
          <p:cNvPr id="11" name="矩形 10"/>
          <p:cNvSpPr/>
          <p:nvPr/>
        </p:nvSpPr>
        <p:spPr>
          <a:xfrm>
            <a:off x="1490663" y="4119563"/>
            <a:ext cx="82550" cy="523875"/>
          </a:xfrm>
          <a:prstGeom prst="rect">
            <a:avLst/>
          </a:prstGeom>
          <a:solidFill>
            <a:srgbClr val="004EA2"/>
          </a:solidFill>
          <a:ln w="12700" cap="flat" cmpd="sng" algn="ctr">
            <a:noFill/>
            <a:prstDash val="solid"/>
            <a:miter lim="800000"/>
          </a:ln>
          <a:effectLst/>
        </p:spPr>
        <p:txBody>
          <a:bodyPr anchor="ctr"/>
          <a:lstStyle/>
          <a:p>
            <a:pPr algn="ctr" fontAlgn="auto">
              <a:spcBef>
                <a:spcPts val="0"/>
              </a:spcBef>
              <a:spcAft>
                <a:spcPts val="0"/>
              </a:spcAft>
              <a:defRPr/>
            </a:pPr>
            <a:endParaRPr lang="zh-CN" altLang="en-US" sz="1000" kern="0">
              <a:solidFill>
                <a:srgbClr val="FFFFFF"/>
              </a:solidFill>
              <a:latin typeface="等线 Light" panose="02010600030101010101" charset="-122"/>
              <a:ea typeface="等线" panose="02010600030101010101" charset="-122"/>
              <a:cs typeface="+mn-cs"/>
            </a:endParaRPr>
          </a:p>
        </p:txBody>
      </p:sp>
      <p:pic>
        <p:nvPicPr>
          <p:cNvPr id="15369" name="图片 14"/>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0" y="6151563"/>
            <a:ext cx="760413" cy="657225"/>
          </a:xfrm>
          <a:prstGeom prst="rect">
            <a:avLst/>
          </a:prstGeom>
          <a:noFill/>
          <a:ln w="9525">
            <a:noFill/>
            <a:miter lim="800000"/>
            <a:headEnd/>
            <a:tailEnd/>
          </a:ln>
        </p:spPr>
      </p:pic>
      <p:sp>
        <p:nvSpPr>
          <p:cNvPr id="15370" name="矩形 15"/>
          <p:cNvSpPr>
            <a:spLocks noChangeArrowheads="1"/>
          </p:cNvSpPr>
          <p:nvPr/>
        </p:nvSpPr>
        <p:spPr bwMode="auto">
          <a:xfrm>
            <a:off x="1819275" y="844550"/>
            <a:ext cx="3290888" cy="522288"/>
          </a:xfrm>
          <a:prstGeom prst="rect">
            <a:avLst/>
          </a:prstGeom>
          <a:noFill/>
          <a:ln w="9525">
            <a:noFill/>
            <a:miter lim="800000"/>
            <a:headEnd/>
            <a:tailEnd/>
          </a:ln>
        </p:spPr>
        <p:txBody>
          <a:bodyPr>
            <a:spAutoFit/>
          </a:bodyPr>
          <a:lstStyle/>
          <a:p>
            <a:r>
              <a:rPr lang="zh-CN" altLang="en-US" sz="2800" b="1">
                <a:solidFill>
                  <a:srgbClr val="404040"/>
                </a:solidFill>
                <a:latin typeface="微软雅黑" pitchFamily="34" charset="-122"/>
                <a:ea typeface="微软雅黑" pitchFamily="34" charset="-122"/>
              </a:rPr>
              <a:t>目录</a:t>
            </a:r>
            <a:endParaRPr lang="zh-CN" altLang="en-US" sz="2800" b="1">
              <a:solidFill>
                <a:srgbClr val="004EA2"/>
              </a:solidFill>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图片 2"/>
          <p:cNvPicPr>
            <a:picLocks noChangeAspect="1"/>
          </p:cNvPicPr>
          <p:nvPr/>
        </p:nvPicPr>
        <p:blipFill>
          <a:blip r:embed="rId2"/>
          <a:srcRect/>
          <a:stretch>
            <a:fillRect/>
          </a:stretch>
        </p:blipFill>
        <p:spPr bwMode="auto">
          <a:xfrm>
            <a:off x="4763" y="1588"/>
            <a:ext cx="12182475" cy="6856412"/>
          </a:xfrm>
          <a:prstGeom prst="rect">
            <a:avLst/>
          </a:prstGeom>
          <a:noFill/>
          <a:ln w="9525">
            <a:noFill/>
            <a:miter lim="800000"/>
            <a:headEnd/>
            <a:tailEnd/>
          </a:ln>
        </p:spPr>
      </p:pic>
      <p:sp>
        <p:nvSpPr>
          <p:cNvPr id="4" name="矩形 3"/>
          <p:cNvSpPr/>
          <p:nvPr/>
        </p:nvSpPr>
        <p:spPr>
          <a:xfrm>
            <a:off x="1838325" y="638175"/>
            <a:ext cx="8628063" cy="4605338"/>
          </a:xfrm>
          <a:prstGeom prst="rect">
            <a:avLst/>
          </a:prstGeom>
          <a:solidFill>
            <a:sysClr val="window" lastClr="FFFFFF">
              <a:alpha val="85000"/>
            </a:sysClr>
          </a:solidFill>
          <a:ln w="12700" cap="flat" cmpd="sng" algn="ctr">
            <a:noFill/>
            <a:prstDash val="solid"/>
            <a:miter lim="800000"/>
          </a:ln>
          <a:effectLst/>
        </p:spPr>
        <p:txBody>
          <a:bodyPr anchor="ctr"/>
          <a:lstStyle/>
          <a:p>
            <a:pPr algn="ctr" fontAlgn="auto">
              <a:spcBef>
                <a:spcPts val="0"/>
              </a:spcBef>
              <a:spcAft>
                <a:spcPts val="0"/>
              </a:spcAft>
              <a:defRPr/>
            </a:pPr>
            <a:endParaRPr kumimoji="1" lang="zh-CN" altLang="en-US" kern="0" dirty="0">
              <a:solidFill>
                <a:prstClr val="white"/>
              </a:solidFill>
              <a:latin typeface="等线" panose="02010600030101010101" charset="-122"/>
              <a:ea typeface="等线" panose="02010600030101010101" charset="-122"/>
              <a:cs typeface="+mn-cs"/>
            </a:endParaRPr>
          </a:p>
        </p:txBody>
      </p:sp>
      <p:sp>
        <p:nvSpPr>
          <p:cNvPr id="33795" name="文本框 4"/>
          <p:cNvSpPr txBox="1">
            <a:spLocks noChangeArrowheads="1"/>
          </p:cNvSpPr>
          <p:nvPr/>
        </p:nvSpPr>
        <p:spPr bwMode="auto">
          <a:xfrm>
            <a:off x="4351338" y="765175"/>
            <a:ext cx="3030537" cy="523875"/>
          </a:xfrm>
          <a:prstGeom prst="rect">
            <a:avLst/>
          </a:prstGeom>
          <a:solidFill>
            <a:srgbClr val="004EA2"/>
          </a:solidFill>
          <a:ln w="9525">
            <a:noFill/>
            <a:miter lim="800000"/>
            <a:headEnd/>
            <a:tailEnd/>
          </a:ln>
        </p:spPr>
        <p:txBody>
          <a:bodyPr>
            <a:spAutoFit/>
          </a:bodyPr>
          <a:lstStyle/>
          <a:p>
            <a:pPr algn="dist"/>
            <a:r>
              <a:rPr kumimoji="1" lang="zh-CN" altLang="en-US" sz="2800" b="1">
                <a:solidFill>
                  <a:schemeClr val="bg1"/>
                </a:solidFill>
                <a:latin typeface="微软雅黑" pitchFamily="34" charset="-122"/>
                <a:ea typeface="微软雅黑" pitchFamily="34" charset="-122"/>
              </a:rPr>
              <a:t>常见问题</a:t>
            </a:r>
          </a:p>
        </p:txBody>
      </p:sp>
      <p:sp>
        <p:nvSpPr>
          <p:cNvPr id="2" name="矩形 1"/>
          <p:cNvSpPr/>
          <p:nvPr/>
        </p:nvSpPr>
        <p:spPr>
          <a:xfrm>
            <a:off x="2192338" y="1660525"/>
            <a:ext cx="8372475" cy="3367088"/>
          </a:xfrm>
          <a:prstGeom prst="rect">
            <a:avLst/>
          </a:prstGeom>
        </p:spPr>
        <p:txBody>
          <a:bodyPr>
            <a:spAutoFit/>
          </a:bodyPr>
          <a:lstStyle/>
          <a:p>
            <a:pPr fontAlgn="auto">
              <a:lnSpc>
                <a:spcPct val="150000"/>
              </a:lnSpc>
              <a:spcBef>
                <a:spcPts val="0"/>
              </a:spcBef>
              <a:spcAft>
                <a:spcPts val="0"/>
              </a:spcAft>
              <a:defRPr/>
            </a:pPr>
            <a:r>
              <a:rPr kumimoji="1" lang="en-US" altLang="zh-CN" b="1" kern="0" dirty="0">
                <a:latin typeface="隶书" panose="02010509060101010101" pitchFamily="49" charset="-122"/>
                <a:ea typeface="隶书" panose="02010509060101010101" pitchFamily="49" charset="-122"/>
                <a:cs typeface="+mn-cs"/>
              </a:rPr>
              <a:t>10.</a:t>
            </a:r>
            <a:r>
              <a:rPr kumimoji="1" lang="zh-CN" altLang="en-US" b="1" kern="0" dirty="0">
                <a:latin typeface="隶书" panose="02010509060101010101" pitchFamily="49" charset="-122"/>
                <a:ea typeface="隶书" panose="02010509060101010101" pitchFamily="49" charset="-122"/>
                <a:cs typeface="+mn-cs"/>
              </a:rPr>
              <a:t>珠海是否举办专业辅导班？</a:t>
            </a:r>
            <a:endParaRPr kumimoji="1" lang="en-US" altLang="zh-CN" b="1" kern="0" dirty="0">
              <a:latin typeface="隶书" panose="02010509060101010101" pitchFamily="49" charset="-122"/>
              <a:ea typeface="隶书" panose="02010509060101010101" pitchFamily="49" charset="-122"/>
              <a:cs typeface="+mn-cs"/>
            </a:endParaRPr>
          </a:p>
          <a:p>
            <a:pPr fontAlgn="auto">
              <a:lnSpc>
                <a:spcPct val="150000"/>
              </a:lnSpc>
              <a:spcBef>
                <a:spcPts val="0"/>
              </a:spcBef>
              <a:spcAft>
                <a:spcPts val="0"/>
              </a:spcAft>
              <a:defRPr/>
            </a:pPr>
            <a:r>
              <a:rPr kumimoji="1" lang="zh-CN" altLang="en-US" kern="0" dirty="0">
                <a:latin typeface="隶书" panose="02010509060101010101" pitchFamily="49" charset="-122"/>
                <a:ea typeface="隶书" panose="02010509060101010101" pitchFamily="49" charset="-122"/>
                <a:cs typeface="+mn-cs"/>
              </a:rPr>
              <a:t>不举办。</a:t>
            </a:r>
          </a:p>
          <a:p>
            <a:pPr fontAlgn="auto">
              <a:lnSpc>
                <a:spcPct val="150000"/>
              </a:lnSpc>
              <a:spcBef>
                <a:spcPts val="0"/>
              </a:spcBef>
              <a:spcAft>
                <a:spcPts val="0"/>
              </a:spcAft>
              <a:defRPr/>
            </a:pPr>
            <a:r>
              <a:rPr kumimoji="1" lang="en-US" altLang="zh-CN" b="1" kern="0" dirty="0">
                <a:latin typeface="隶书" panose="02010509060101010101" pitchFamily="49" charset="-122"/>
                <a:ea typeface="隶书" panose="02010509060101010101" pitchFamily="49" charset="-122"/>
                <a:cs typeface="+mn-cs"/>
              </a:rPr>
              <a:t>11.</a:t>
            </a:r>
            <a:r>
              <a:rPr kumimoji="1" lang="zh-CN" altLang="en-US" b="1" kern="0" dirty="0">
                <a:latin typeface="隶书" panose="02010509060101010101" pitchFamily="49" charset="-122"/>
                <a:ea typeface="隶书" panose="02010509060101010101" pitchFamily="49" charset="-122"/>
                <a:cs typeface="+mn-cs"/>
              </a:rPr>
              <a:t>复试分数线？</a:t>
            </a:r>
            <a:endParaRPr kumimoji="1" lang="en-US" altLang="zh-CN" b="1" kern="0" dirty="0">
              <a:latin typeface="隶书" panose="02010509060101010101" pitchFamily="49" charset="-122"/>
              <a:ea typeface="隶书" panose="02010509060101010101" pitchFamily="49" charset="-122"/>
              <a:cs typeface="+mn-cs"/>
            </a:endParaRPr>
          </a:p>
          <a:p>
            <a:pPr fontAlgn="auto">
              <a:lnSpc>
                <a:spcPct val="150000"/>
              </a:lnSpc>
              <a:spcBef>
                <a:spcPts val="0"/>
              </a:spcBef>
              <a:spcAft>
                <a:spcPts val="0"/>
              </a:spcAft>
              <a:defRPr/>
            </a:pPr>
            <a:r>
              <a:rPr kumimoji="1" lang="zh-CN" altLang="en-US" kern="0" dirty="0">
                <a:latin typeface="隶书" panose="02010509060101010101" pitchFamily="49" charset="-122"/>
                <a:ea typeface="隶书" panose="02010509060101010101" pitchFamily="49" charset="-122"/>
                <a:cs typeface="+mn-cs"/>
              </a:rPr>
              <a:t>我校为全国</a:t>
            </a:r>
            <a:r>
              <a:rPr kumimoji="1" lang="en-US" altLang="zh-CN" kern="0" dirty="0">
                <a:latin typeface="隶书" panose="02010509060101010101" pitchFamily="49" charset="-122"/>
                <a:ea typeface="隶书" panose="02010509060101010101" pitchFamily="49" charset="-122"/>
                <a:cs typeface="+mn-cs"/>
              </a:rPr>
              <a:t>36</a:t>
            </a:r>
            <a:r>
              <a:rPr kumimoji="1" lang="zh-CN" altLang="en-US" kern="0" dirty="0">
                <a:latin typeface="隶书" panose="02010509060101010101" pitchFamily="49" charset="-122"/>
                <a:ea typeface="隶书" panose="02010509060101010101" pitchFamily="49" charset="-122"/>
                <a:cs typeface="+mn-cs"/>
              </a:rPr>
              <a:t>所自划线院校之一，每年根据考生情况和计划招生的人数来确定分数线，不参考国家统一划定的分数线。</a:t>
            </a:r>
            <a:endParaRPr kumimoji="1" lang="en-US" altLang="zh-CN" kern="0" dirty="0">
              <a:latin typeface="隶书" panose="02010509060101010101" pitchFamily="49" charset="-122"/>
              <a:ea typeface="隶书" panose="02010509060101010101" pitchFamily="49" charset="-122"/>
              <a:cs typeface="+mn-cs"/>
            </a:endParaRPr>
          </a:p>
          <a:p>
            <a:pPr fontAlgn="auto">
              <a:lnSpc>
                <a:spcPct val="150000"/>
              </a:lnSpc>
              <a:spcBef>
                <a:spcPts val="0"/>
              </a:spcBef>
              <a:spcAft>
                <a:spcPts val="0"/>
              </a:spcAft>
              <a:defRPr/>
            </a:pPr>
            <a:r>
              <a:rPr kumimoji="1" lang="zh-CN" altLang="en-US" kern="0" dirty="0">
                <a:latin typeface="隶书" panose="02010509060101010101" pitchFamily="49" charset="-122"/>
                <a:ea typeface="隶书" panose="02010509060101010101" pitchFamily="49" charset="-122"/>
                <a:cs typeface="+mn-cs"/>
              </a:rPr>
              <a:t>学校制定的复试基本分数线，只是学校最低复试分数要求，各学部院系可根据其学科专业特点和生源情况等，上调复试分数线。  </a:t>
            </a:r>
            <a:endParaRPr kumimoji="1" lang="en-US" altLang="zh-CN" kern="0" dirty="0">
              <a:latin typeface="隶书" panose="02010509060101010101" pitchFamily="49" charset="-122"/>
              <a:ea typeface="隶书" panose="02010509060101010101" pitchFamily="49" charset="-122"/>
              <a:cs typeface="+mn-cs"/>
            </a:endParaRPr>
          </a:p>
          <a:p>
            <a:pPr fontAlgn="auto">
              <a:lnSpc>
                <a:spcPct val="150000"/>
              </a:lnSpc>
              <a:spcBef>
                <a:spcPts val="0"/>
              </a:spcBef>
              <a:spcAft>
                <a:spcPts val="0"/>
              </a:spcAft>
              <a:defRPr/>
            </a:pPr>
            <a:r>
              <a:rPr kumimoji="1" lang="zh-CN" altLang="en-US" kern="0" dirty="0">
                <a:latin typeface="隶书" panose="02010509060101010101" pitchFamily="49" charset="-122"/>
                <a:ea typeface="隶书" panose="02010509060101010101" pitchFamily="49" charset="-122"/>
                <a:cs typeface="+mn-cs"/>
              </a:rPr>
              <a:t>历年分数线可在北京师范大学研究生招生网查看</a:t>
            </a:r>
          </a:p>
        </p:txBody>
      </p:sp>
      <p:pic>
        <p:nvPicPr>
          <p:cNvPr id="33797" name="图片 5"/>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0" y="6151563"/>
            <a:ext cx="760413" cy="657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图片 4"/>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34818" name="Rectangle 3"/>
          <p:cNvSpPr txBox="1">
            <a:spLocks/>
          </p:cNvSpPr>
          <p:nvPr/>
        </p:nvSpPr>
        <p:spPr bwMode="auto">
          <a:xfrm>
            <a:off x="1963738" y="2117725"/>
            <a:ext cx="8229600" cy="3516313"/>
          </a:xfrm>
          <a:prstGeom prst="rect">
            <a:avLst/>
          </a:prstGeom>
          <a:noFill/>
          <a:ln w="9525">
            <a:noFill/>
            <a:miter lim="800000"/>
            <a:headEnd/>
            <a:tailEnd/>
          </a:ln>
        </p:spPr>
        <p:txBody>
          <a:bodyPr lIns="68580" tIns="34290" rIns="68580" bIns="34290"/>
          <a:lstStyle/>
          <a:p>
            <a:pPr>
              <a:lnSpc>
                <a:spcPct val="90000"/>
              </a:lnSpc>
              <a:spcBef>
                <a:spcPts val="1000"/>
              </a:spcBef>
              <a:buClr>
                <a:srgbClr val="003399"/>
              </a:buClr>
              <a:buFont typeface="Wingdings" pitchFamily="2" charset="2"/>
              <a:buNone/>
            </a:pPr>
            <a:endParaRPr lang="zh-CN" altLang="en-US" sz="2400" noProof="1">
              <a:latin typeface="宋体" charset="-122"/>
            </a:endParaRPr>
          </a:p>
        </p:txBody>
      </p:sp>
      <p:pic>
        <p:nvPicPr>
          <p:cNvPr id="34819" name="图片 6"/>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0" y="6151563"/>
            <a:ext cx="760413" cy="657225"/>
          </a:xfrm>
          <a:prstGeom prst="rect">
            <a:avLst/>
          </a:prstGeom>
          <a:noFill/>
          <a:ln w="9525">
            <a:noFill/>
            <a:miter lim="800000"/>
            <a:headEnd/>
            <a:tailEnd/>
          </a:ln>
        </p:spPr>
      </p:pic>
      <p:sp>
        <p:nvSpPr>
          <p:cNvPr id="8" name="矩形 7"/>
          <p:cNvSpPr/>
          <p:nvPr/>
        </p:nvSpPr>
        <p:spPr>
          <a:xfrm>
            <a:off x="1963738" y="722313"/>
            <a:ext cx="7874000" cy="4565650"/>
          </a:xfrm>
          <a:prstGeom prst="rect">
            <a:avLst/>
          </a:prstGeom>
          <a:solidFill>
            <a:sysClr val="window" lastClr="FFFFFF">
              <a:alpha val="85000"/>
            </a:sysClr>
          </a:solidFill>
          <a:ln w="12700" cap="flat" cmpd="sng" algn="ctr">
            <a:noFill/>
            <a:prstDash val="solid"/>
            <a:miter lim="800000"/>
          </a:ln>
          <a:effectLst/>
        </p:spPr>
        <p:txBody>
          <a:bodyPr anchor="ctr"/>
          <a:lstStyle/>
          <a:p>
            <a:pPr fontAlgn="auto">
              <a:lnSpc>
                <a:spcPct val="150000"/>
              </a:lnSpc>
              <a:spcBef>
                <a:spcPts val="0"/>
              </a:spcBef>
              <a:spcAft>
                <a:spcPts val="0"/>
              </a:spcAft>
              <a:defRPr/>
            </a:pPr>
            <a:endParaRPr kumimoji="1" lang="en-US" altLang="zh-CN" b="1" kern="0" dirty="0">
              <a:latin typeface="宋体" panose="02010600030101010101" pitchFamily="2" charset="-122"/>
              <a:ea typeface="宋体" panose="02010600030101010101" pitchFamily="2" charset="-122"/>
              <a:cs typeface="+mn-cs"/>
            </a:endParaRPr>
          </a:p>
          <a:p>
            <a:pPr fontAlgn="auto">
              <a:lnSpc>
                <a:spcPct val="150000"/>
              </a:lnSpc>
              <a:spcBef>
                <a:spcPts val="600"/>
              </a:spcBef>
              <a:spcAft>
                <a:spcPts val="0"/>
              </a:spcAft>
              <a:defRPr/>
            </a:pPr>
            <a:r>
              <a:rPr lang="en-US" altLang="zh-CN" dirty="0">
                <a:latin typeface="隶书" panose="02010509060101010101" pitchFamily="49" charset="-122"/>
                <a:ea typeface="隶书" panose="02010509060101010101" pitchFamily="49" charset="-122"/>
                <a:cs typeface="+mn-cs"/>
              </a:rPr>
              <a:t>1. </a:t>
            </a:r>
            <a:r>
              <a:rPr lang="zh-CN" altLang="en-US" dirty="0">
                <a:latin typeface="隶书" panose="02010509060101010101" pitchFamily="49" charset="-122"/>
                <a:ea typeface="隶书" panose="02010509060101010101" pitchFamily="49" charset="-122"/>
                <a:cs typeface="+mn-cs"/>
              </a:rPr>
              <a:t>我校研究生招生信息均在网上公开发布。推免生接收、报名、初试成绩、分数线、复试安排、拟录取名单等均可在北师大研究生招生网（</a:t>
            </a:r>
            <a:r>
              <a:rPr lang="en-US" altLang="zh-CN" dirty="0">
                <a:latin typeface="隶书" panose="02010509060101010101" pitchFamily="49" charset="-122"/>
                <a:ea typeface="隶书" panose="02010509060101010101" pitchFamily="49" charset="-122"/>
                <a:cs typeface="+mn-cs"/>
              </a:rPr>
              <a:t>http://yz.bnu.edu.cn </a:t>
            </a:r>
            <a:r>
              <a:rPr lang="zh-CN" altLang="en-US" dirty="0">
                <a:latin typeface="隶书" panose="02010509060101010101" pitchFamily="49" charset="-122"/>
                <a:ea typeface="隶书" panose="02010509060101010101" pitchFamily="49" charset="-122"/>
                <a:cs typeface="+mn-cs"/>
              </a:rPr>
              <a:t>）查询，请及时关注。</a:t>
            </a:r>
          </a:p>
          <a:p>
            <a:pPr fontAlgn="auto">
              <a:lnSpc>
                <a:spcPct val="150000"/>
              </a:lnSpc>
              <a:spcBef>
                <a:spcPts val="600"/>
              </a:spcBef>
              <a:spcAft>
                <a:spcPts val="0"/>
              </a:spcAft>
              <a:defRPr/>
            </a:pPr>
            <a:r>
              <a:rPr lang="en-US" altLang="zh-CN" dirty="0">
                <a:latin typeface="隶书" panose="02010509060101010101" pitchFamily="49" charset="-122"/>
                <a:ea typeface="隶书" panose="02010509060101010101" pitchFamily="49" charset="-122"/>
                <a:cs typeface="+mn-cs"/>
              </a:rPr>
              <a:t>2. </a:t>
            </a:r>
            <a:r>
              <a:rPr lang="zh-CN" altLang="en-US" dirty="0">
                <a:latin typeface="隶书" panose="02010509060101010101" pitchFamily="49" charset="-122"/>
                <a:ea typeface="隶书" panose="02010509060101010101" pitchFamily="49" charset="-122"/>
                <a:cs typeface="+mn-cs"/>
              </a:rPr>
              <a:t>我校不举办任何形式的考前辅导班。教务部（研究生院）招生办公室不提供往年考研试题，不出售参考书或办理邮购业务。</a:t>
            </a:r>
          </a:p>
        </p:txBody>
      </p:sp>
      <p:sp>
        <p:nvSpPr>
          <p:cNvPr id="34821" name="文本框 9"/>
          <p:cNvSpPr txBox="1">
            <a:spLocks noChangeArrowheads="1"/>
          </p:cNvSpPr>
          <p:nvPr/>
        </p:nvSpPr>
        <p:spPr bwMode="auto">
          <a:xfrm>
            <a:off x="4386263" y="722313"/>
            <a:ext cx="3030537" cy="523875"/>
          </a:xfrm>
          <a:prstGeom prst="rect">
            <a:avLst/>
          </a:prstGeom>
          <a:solidFill>
            <a:srgbClr val="004EA2"/>
          </a:solidFill>
          <a:ln w="9525">
            <a:noFill/>
            <a:miter lim="800000"/>
            <a:headEnd/>
            <a:tailEnd/>
          </a:ln>
        </p:spPr>
        <p:txBody>
          <a:bodyPr>
            <a:spAutoFit/>
          </a:bodyPr>
          <a:lstStyle/>
          <a:p>
            <a:pPr algn="dist"/>
            <a:r>
              <a:rPr kumimoji="1" lang="zh-CN" altLang="en-US" sz="2800" b="1">
                <a:solidFill>
                  <a:schemeClr val="bg1"/>
                </a:solidFill>
                <a:latin typeface="微软雅黑" pitchFamily="34" charset="-122"/>
                <a:ea typeface="微软雅黑" pitchFamily="34" charset="-122"/>
              </a:rPr>
              <a:t>招生信息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图片 6"/>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3" name="矩形 2"/>
          <p:cNvSpPr/>
          <p:nvPr/>
        </p:nvSpPr>
        <p:spPr>
          <a:xfrm>
            <a:off x="760413" y="338138"/>
            <a:ext cx="6669087" cy="5976937"/>
          </a:xfrm>
          <a:prstGeom prst="rect">
            <a:avLst/>
          </a:prstGeom>
          <a:solidFill>
            <a:sysClr val="window" lastClr="FFFFFF">
              <a:alpha val="85000"/>
            </a:sysClr>
          </a:solidFill>
          <a:ln w="12700" cap="flat" cmpd="sng" algn="ctr">
            <a:noFill/>
            <a:prstDash val="solid"/>
            <a:miter lim="800000"/>
          </a:ln>
          <a:effectLst/>
        </p:spPr>
        <p:txBody>
          <a:bodyPr anchor="ctr"/>
          <a:lstStyle/>
          <a:p>
            <a:pPr algn="ctr" fontAlgn="auto">
              <a:spcBef>
                <a:spcPts val="0"/>
              </a:spcBef>
              <a:spcAft>
                <a:spcPts val="0"/>
              </a:spcAft>
              <a:defRPr/>
            </a:pPr>
            <a:endParaRPr kumimoji="1" lang="zh-CN" altLang="en-US" kern="0" dirty="0">
              <a:solidFill>
                <a:prstClr val="white"/>
              </a:solidFill>
              <a:latin typeface="等线" panose="02010600030101010101" charset="-122"/>
              <a:ea typeface="等线" panose="02010600030101010101" charset="-122"/>
              <a:cs typeface="+mn-cs"/>
            </a:endParaRPr>
          </a:p>
        </p:txBody>
      </p:sp>
      <p:sp>
        <p:nvSpPr>
          <p:cNvPr id="35843" name="文本框 3"/>
          <p:cNvSpPr txBox="1">
            <a:spLocks noChangeArrowheads="1"/>
          </p:cNvSpPr>
          <p:nvPr/>
        </p:nvSpPr>
        <p:spPr bwMode="auto">
          <a:xfrm>
            <a:off x="2892425" y="338138"/>
            <a:ext cx="2208213" cy="523875"/>
          </a:xfrm>
          <a:prstGeom prst="rect">
            <a:avLst/>
          </a:prstGeom>
          <a:solidFill>
            <a:srgbClr val="004EA2"/>
          </a:solidFill>
          <a:ln w="9525">
            <a:noFill/>
            <a:miter lim="800000"/>
            <a:headEnd/>
            <a:tailEnd/>
          </a:ln>
        </p:spPr>
        <p:txBody>
          <a:bodyPr>
            <a:spAutoFit/>
          </a:bodyPr>
          <a:lstStyle/>
          <a:p>
            <a:pPr algn="dist"/>
            <a:r>
              <a:rPr kumimoji="1" lang="zh-CN" altLang="en-US" sz="2800" b="1">
                <a:solidFill>
                  <a:schemeClr val="bg1"/>
                </a:solidFill>
                <a:latin typeface="微软雅黑" pitchFamily="34" charset="-122"/>
                <a:ea typeface="微软雅黑" pitchFamily="34" charset="-122"/>
              </a:rPr>
              <a:t>联系方式</a:t>
            </a:r>
          </a:p>
        </p:txBody>
      </p:sp>
      <p:sp>
        <p:nvSpPr>
          <p:cNvPr id="35844" name="矩形 4"/>
          <p:cNvSpPr>
            <a:spLocks noChangeArrowheads="1"/>
          </p:cNvSpPr>
          <p:nvPr/>
        </p:nvSpPr>
        <p:spPr bwMode="auto">
          <a:xfrm>
            <a:off x="1068388" y="1173163"/>
            <a:ext cx="6361112" cy="4830762"/>
          </a:xfrm>
          <a:prstGeom prst="rect">
            <a:avLst/>
          </a:prstGeom>
          <a:noFill/>
          <a:ln w="9525">
            <a:noFill/>
            <a:miter lim="800000"/>
            <a:headEnd/>
            <a:tailEnd/>
          </a:ln>
        </p:spPr>
        <p:txBody>
          <a:bodyPr>
            <a:spAutoFit/>
          </a:bodyPr>
          <a:lstStyle/>
          <a:p>
            <a:r>
              <a:rPr lang="zh-CN" altLang="en-US" sz="1400">
                <a:latin typeface="隶书"/>
                <a:ea typeface="隶书"/>
                <a:cs typeface="隶书"/>
              </a:rPr>
              <a:t>北京师范大学文学院硕士研究生招生办公室</a:t>
            </a:r>
          </a:p>
          <a:p>
            <a:r>
              <a:rPr lang="zh-CN" altLang="en-US" sz="1400">
                <a:latin typeface="隶书"/>
                <a:ea typeface="隶书"/>
                <a:cs typeface="隶书"/>
              </a:rPr>
              <a:t>电话：</a:t>
            </a:r>
            <a:r>
              <a:rPr lang="en-US" altLang="zh-CN" sz="1400">
                <a:latin typeface="隶书"/>
                <a:ea typeface="隶书"/>
                <a:cs typeface="隶书"/>
              </a:rPr>
              <a:t>010-58808276  </a:t>
            </a:r>
          </a:p>
          <a:p>
            <a:r>
              <a:rPr lang="zh-CN" altLang="en-US" sz="1400">
                <a:latin typeface="隶书"/>
                <a:ea typeface="隶书"/>
                <a:cs typeface="隶书"/>
              </a:rPr>
              <a:t>办公地点：前主楼</a:t>
            </a:r>
            <a:r>
              <a:rPr lang="en-US" altLang="zh-CN" sz="1400">
                <a:latin typeface="隶书"/>
                <a:ea typeface="隶书"/>
                <a:cs typeface="隶书"/>
              </a:rPr>
              <a:t>C </a:t>
            </a:r>
            <a:r>
              <a:rPr lang="zh-CN" altLang="en-US" sz="1400">
                <a:latin typeface="隶书"/>
                <a:ea typeface="隶书"/>
                <a:cs typeface="隶书"/>
              </a:rPr>
              <a:t>区</a:t>
            </a:r>
            <a:r>
              <a:rPr lang="en-US" altLang="zh-CN" sz="1400">
                <a:latin typeface="隶书"/>
                <a:ea typeface="隶书"/>
                <a:cs typeface="隶书"/>
              </a:rPr>
              <a:t>5047</a:t>
            </a:r>
          </a:p>
          <a:p>
            <a:r>
              <a:rPr lang="zh-CN" altLang="en-US" sz="1400">
                <a:latin typeface="隶书"/>
                <a:ea typeface="隶书"/>
                <a:cs typeface="隶书"/>
              </a:rPr>
              <a:t>通讯地址：北京市海淀区新街口外大街</a:t>
            </a:r>
            <a:r>
              <a:rPr lang="en-US" altLang="zh-CN" sz="1400">
                <a:latin typeface="隶书"/>
                <a:ea typeface="隶书"/>
                <a:cs typeface="隶书"/>
              </a:rPr>
              <a:t>19 </a:t>
            </a:r>
            <a:r>
              <a:rPr lang="zh-CN" altLang="en-US" sz="1400">
                <a:latin typeface="隶书"/>
                <a:ea typeface="隶书"/>
                <a:cs typeface="隶书"/>
              </a:rPr>
              <a:t>号北京师范大学主楼</a:t>
            </a:r>
            <a:r>
              <a:rPr lang="en-US" altLang="zh-CN" sz="1400">
                <a:latin typeface="隶书"/>
                <a:ea typeface="隶书"/>
                <a:cs typeface="隶书"/>
              </a:rPr>
              <a:t>C </a:t>
            </a:r>
            <a:r>
              <a:rPr lang="zh-CN" altLang="en-US" sz="1400">
                <a:latin typeface="隶书"/>
                <a:ea typeface="隶书"/>
                <a:cs typeface="隶书"/>
              </a:rPr>
              <a:t>区</a:t>
            </a:r>
            <a:r>
              <a:rPr lang="en-US" altLang="zh-CN" sz="1400">
                <a:latin typeface="隶书"/>
                <a:ea typeface="隶书"/>
                <a:cs typeface="隶书"/>
              </a:rPr>
              <a:t>5047 </a:t>
            </a:r>
          </a:p>
          <a:p>
            <a:r>
              <a:rPr lang="zh-CN" altLang="en-US" sz="1400">
                <a:latin typeface="隶书"/>
                <a:ea typeface="隶书"/>
                <a:cs typeface="隶书"/>
              </a:rPr>
              <a:t>邮政编码：</a:t>
            </a:r>
            <a:r>
              <a:rPr lang="en-US" altLang="zh-CN" sz="1400">
                <a:latin typeface="隶书"/>
                <a:ea typeface="隶书"/>
                <a:cs typeface="隶书"/>
              </a:rPr>
              <a:t>100875</a:t>
            </a:r>
          </a:p>
          <a:p>
            <a:r>
              <a:rPr lang="en-US" altLang="zh-CN" sz="1400">
                <a:latin typeface="隶书"/>
                <a:ea typeface="隶书"/>
                <a:cs typeface="隶书"/>
              </a:rPr>
              <a:t/>
            </a:r>
            <a:br>
              <a:rPr lang="en-US" altLang="zh-CN" sz="1400">
                <a:latin typeface="隶书"/>
                <a:ea typeface="隶书"/>
                <a:cs typeface="隶书"/>
              </a:rPr>
            </a:br>
            <a:endParaRPr lang="en-US" altLang="zh-CN" sz="1400">
              <a:latin typeface="隶书"/>
              <a:ea typeface="隶书"/>
              <a:cs typeface="隶书"/>
            </a:endParaRPr>
          </a:p>
          <a:p>
            <a:r>
              <a:rPr lang="zh-CN" altLang="en-US" sz="1400">
                <a:latin typeface="隶书"/>
                <a:ea typeface="隶书"/>
                <a:cs typeface="隶书"/>
              </a:rPr>
              <a:t>北京师范大学教务部（研究生院）招生办公室</a:t>
            </a:r>
          </a:p>
          <a:p>
            <a:r>
              <a:rPr lang="zh-CN" altLang="en-US" sz="1400">
                <a:latin typeface="隶书"/>
                <a:ea typeface="隶书"/>
                <a:cs typeface="隶书"/>
              </a:rPr>
              <a:t>电话：</a:t>
            </a:r>
            <a:r>
              <a:rPr lang="en-US" altLang="zh-CN" sz="1400">
                <a:latin typeface="隶书"/>
                <a:ea typeface="隶书"/>
                <a:cs typeface="隶书"/>
              </a:rPr>
              <a:t>010-58808156 </a:t>
            </a:r>
          </a:p>
          <a:p>
            <a:r>
              <a:rPr lang="zh-CN" altLang="en-US" sz="1400">
                <a:latin typeface="隶书"/>
                <a:ea typeface="隶书"/>
                <a:cs typeface="隶书"/>
              </a:rPr>
              <a:t>邮箱</a:t>
            </a:r>
            <a:r>
              <a:rPr lang="en-US" altLang="zh-CN" sz="1400">
                <a:latin typeface="隶书"/>
                <a:ea typeface="隶书"/>
                <a:cs typeface="隶书"/>
              </a:rPr>
              <a:t>:   yanzh@bnu.edu.cn </a:t>
            </a:r>
          </a:p>
          <a:p>
            <a:r>
              <a:rPr lang="zh-CN" altLang="en-US" sz="1400">
                <a:latin typeface="隶书"/>
                <a:ea typeface="隶书"/>
                <a:cs typeface="隶书"/>
              </a:rPr>
              <a:t>传真：</a:t>
            </a:r>
            <a:r>
              <a:rPr lang="en-US" altLang="zh-CN" sz="1400">
                <a:latin typeface="隶书"/>
                <a:ea typeface="隶书"/>
                <a:cs typeface="隶书"/>
              </a:rPr>
              <a:t>010-58800519 </a:t>
            </a:r>
          </a:p>
          <a:p>
            <a:r>
              <a:rPr lang="zh-CN" altLang="en-US" sz="1400">
                <a:latin typeface="隶书"/>
                <a:ea typeface="隶书"/>
                <a:cs typeface="隶书"/>
              </a:rPr>
              <a:t>办公地点：前主楼</a:t>
            </a:r>
            <a:r>
              <a:rPr lang="en-US" altLang="zh-CN" sz="1400">
                <a:latin typeface="隶书"/>
                <a:ea typeface="隶书"/>
                <a:cs typeface="隶书"/>
              </a:rPr>
              <a:t>A212</a:t>
            </a:r>
          </a:p>
          <a:p>
            <a:r>
              <a:rPr lang="zh-CN" altLang="en-US" sz="1400">
                <a:latin typeface="隶书"/>
                <a:ea typeface="隶书"/>
                <a:cs typeface="隶书"/>
              </a:rPr>
              <a:t>通讯地址：北京师范大学教务部（研究生院）招生办公室</a:t>
            </a:r>
          </a:p>
          <a:p>
            <a:r>
              <a:rPr lang="zh-CN" altLang="en-US" sz="1400">
                <a:latin typeface="隶书"/>
                <a:ea typeface="隶书"/>
                <a:cs typeface="隶书"/>
              </a:rPr>
              <a:t>邮政编码：</a:t>
            </a:r>
            <a:r>
              <a:rPr lang="en-US" altLang="zh-CN" sz="1400">
                <a:latin typeface="隶书"/>
                <a:ea typeface="隶书"/>
                <a:cs typeface="隶书"/>
              </a:rPr>
              <a:t>100875 </a:t>
            </a:r>
          </a:p>
          <a:p>
            <a:r>
              <a:rPr lang="en-US" altLang="zh-CN" sz="1400">
                <a:latin typeface="隶书"/>
                <a:ea typeface="隶书"/>
                <a:cs typeface="隶书"/>
              </a:rPr>
              <a:t/>
            </a:r>
            <a:br>
              <a:rPr lang="en-US" altLang="zh-CN" sz="1400">
                <a:latin typeface="隶书"/>
                <a:ea typeface="隶书"/>
                <a:cs typeface="隶书"/>
              </a:rPr>
            </a:br>
            <a:endParaRPr lang="en-US" altLang="zh-CN" sz="1400">
              <a:latin typeface="隶书"/>
              <a:ea typeface="隶书"/>
              <a:cs typeface="隶书"/>
            </a:endParaRPr>
          </a:p>
          <a:p>
            <a:r>
              <a:rPr lang="zh-CN" altLang="en-US" sz="1400">
                <a:latin typeface="隶书"/>
                <a:ea typeface="隶书"/>
                <a:cs typeface="隶书"/>
              </a:rPr>
              <a:t>北京师范大学研究生院珠海分院</a:t>
            </a:r>
          </a:p>
          <a:p>
            <a:r>
              <a:rPr lang="zh-CN" altLang="en-US" sz="1400">
                <a:latin typeface="隶书"/>
                <a:ea typeface="隶书"/>
                <a:cs typeface="隶书"/>
              </a:rPr>
              <a:t>电话：（</a:t>
            </a:r>
            <a:r>
              <a:rPr lang="en-US" altLang="zh-CN" sz="1400">
                <a:latin typeface="隶书"/>
                <a:ea typeface="隶书"/>
                <a:cs typeface="隶书"/>
              </a:rPr>
              <a:t>0756 </a:t>
            </a:r>
            <a:r>
              <a:rPr lang="zh-CN" altLang="en-US" sz="1400">
                <a:latin typeface="隶书"/>
                <a:ea typeface="隶书"/>
                <a:cs typeface="隶书"/>
              </a:rPr>
              <a:t>）</a:t>
            </a:r>
            <a:r>
              <a:rPr lang="en-US" altLang="zh-CN" sz="1400">
                <a:latin typeface="隶书"/>
                <a:ea typeface="隶书"/>
                <a:cs typeface="隶书"/>
              </a:rPr>
              <a:t>6126210 </a:t>
            </a:r>
          </a:p>
          <a:p>
            <a:r>
              <a:rPr lang="zh-CN" altLang="en-US" sz="1400">
                <a:latin typeface="隶书"/>
                <a:ea typeface="隶书"/>
                <a:cs typeface="隶书"/>
              </a:rPr>
              <a:t>传真：（</a:t>
            </a:r>
            <a:r>
              <a:rPr lang="en-US" altLang="zh-CN" sz="1400">
                <a:latin typeface="隶书"/>
                <a:ea typeface="隶书"/>
                <a:cs typeface="隶书"/>
              </a:rPr>
              <a:t>0756 </a:t>
            </a:r>
            <a:r>
              <a:rPr lang="zh-CN" altLang="en-US" sz="1400">
                <a:latin typeface="隶书"/>
                <a:ea typeface="隶书"/>
                <a:cs typeface="隶书"/>
              </a:rPr>
              <a:t>）</a:t>
            </a:r>
            <a:r>
              <a:rPr lang="en-US" altLang="zh-CN" sz="1400">
                <a:latin typeface="隶书"/>
                <a:ea typeface="隶书"/>
                <a:cs typeface="隶书"/>
              </a:rPr>
              <a:t>6126210 </a:t>
            </a:r>
          </a:p>
          <a:p>
            <a:r>
              <a:rPr lang="zh-CN" altLang="en-US" sz="1400">
                <a:latin typeface="隶书"/>
                <a:ea typeface="隶书"/>
                <a:cs typeface="隶书"/>
              </a:rPr>
              <a:t>办公地点：北京师范大学珠海分校木铎楼</a:t>
            </a:r>
            <a:r>
              <a:rPr lang="en-US" altLang="zh-CN" sz="1400">
                <a:latin typeface="隶书"/>
                <a:ea typeface="隶书"/>
                <a:cs typeface="隶书"/>
              </a:rPr>
              <a:t>A201 </a:t>
            </a:r>
          </a:p>
          <a:p>
            <a:r>
              <a:rPr lang="zh-CN" altLang="en-US" sz="1400">
                <a:latin typeface="隶书"/>
                <a:ea typeface="隶书"/>
                <a:cs typeface="隶书"/>
              </a:rPr>
              <a:t>通讯地址：广东省珠海市唐家湾金凤路</a:t>
            </a:r>
            <a:r>
              <a:rPr lang="en-US" altLang="zh-CN" sz="1400">
                <a:latin typeface="隶书"/>
                <a:ea typeface="隶书"/>
                <a:cs typeface="隶书"/>
              </a:rPr>
              <a:t>18 </a:t>
            </a:r>
            <a:r>
              <a:rPr lang="zh-CN" altLang="en-US" sz="1400">
                <a:latin typeface="隶书"/>
                <a:ea typeface="隶书"/>
                <a:cs typeface="隶书"/>
              </a:rPr>
              <a:t>号北京师范大学研究生院珠海分院</a:t>
            </a:r>
          </a:p>
          <a:p>
            <a:r>
              <a:rPr lang="zh-CN" altLang="en-US" sz="1400">
                <a:latin typeface="隶书"/>
                <a:ea typeface="隶书"/>
                <a:cs typeface="隶书"/>
              </a:rPr>
              <a:t>邮政编码：</a:t>
            </a:r>
            <a:r>
              <a:rPr lang="en-US" altLang="zh-CN" sz="1400">
                <a:latin typeface="隶书"/>
                <a:ea typeface="隶书"/>
                <a:cs typeface="隶书"/>
              </a:rPr>
              <a:t>519087 </a:t>
            </a:r>
          </a:p>
        </p:txBody>
      </p:sp>
      <p:pic>
        <p:nvPicPr>
          <p:cNvPr id="35845" name="图片 5"/>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0" y="6151563"/>
            <a:ext cx="760413" cy="657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图片 2"/>
          <p:cNvPicPr>
            <a:picLocks noChangeAspect="1"/>
          </p:cNvPicPr>
          <p:nvPr/>
        </p:nvPicPr>
        <p:blipFill>
          <a:blip r:embed="rId2"/>
          <a:srcRect/>
          <a:stretch>
            <a:fillRect/>
          </a:stretch>
        </p:blipFill>
        <p:spPr bwMode="auto">
          <a:xfrm>
            <a:off x="0" y="0"/>
            <a:ext cx="12192000" cy="3644900"/>
          </a:xfrm>
          <a:prstGeom prst="rect">
            <a:avLst/>
          </a:prstGeom>
          <a:noFill/>
          <a:ln w="9525">
            <a:noFill/>
            <a:miter lim="800000"/>
            <a:headEnd/>
            <a:tailEnd/>
          </a:ln>
        </p:spPr>
      </p:pic>
      <p:sp>
        <p:nvSpPr>
          <p:cNvPr id="4" name="文本框 3"/>
          <p:cNvSpPr txBox="1"/>
          <p:nvPr/>
        </p:nvSpPr>
        <p:spPr>
          <a:xfrm>
            <a:off x="0" y="3110947"/>
            <a:ext cx="12192000" cy="616227"/>
          </a:xfrm>
          <a:prstGeom prst="rect">
            <a:avLst/>
          </a:prstGeom>
          <a:gradFill flip="none" rotWithShape="1">
            <a:gsLst>
              <a:gs pos="47000">
                <a:srgbClr val="FFFFFF">
                  <a:alpha val="75000"/>
                </a:srgbClr>
              </a:gs>
              <a:gs pos="0">
                <a:schemeClr val="bg1">
                  <a:alpha val="0"/>
                </a:schemeClr>
              </a:gs>
              <a:gs pos="13000">
                <a:schemeClr val="bg1">
                  <a:alpha val="25000"/>
                </a:schemeClr>
              </a:gs>
              <a:gs pos="29000">
                <a:schemeClr val="bg1">
                  <a:alpha val="50000"/>
                </a:schemeClr>
              </a:gs>
              <a:gs pos="100000">
                <a:schemeClr val="bg1"/>
              </a:gs>
            </a:gsLst>
            <a:lin ang="5400000" scaled="1"/>
            <a:tileRect/>
          </a:gradFill>
        </p:spPr>
        <p:txBody>
          <a:bodyPr>
            <a:spAutoFit/>
          </a:bodyPr>
          <a:lstStyle/>
          <a:p>
            <a:pPr fontAlgn="auto">
              <a:spcBef>
                <a:spcPts val="0"/>
              </a:spcBef>
              <a:spcAft>
                <a:spcPts val="0"/>
              </a:spcAft>
              <a:defRPr/>
            </a:pPr>
            <a:endParaRPr lang="zh-CN" altLang="en-US" dirty="0">
              <a:latin typeface="+mn-lt"/>
              <a:ea typeface="+mn-ea"/>
              <a:cs typeface="+mn-cs"/>
            </a:endParaRPr>
          </a:p>
        </p:txBody>
      </p:sp>
      <p:sp>
        <p:nvSpPr>
          <p:cNvPr id="36869" name="文本框 1"/>
          <p:cNvSpPr>
            <a:spLocks noChangeArrowheads="1"/>
          </p:cNvSpPr>
          <p:nvPr/>
        </p:nvSpPr>
        <p:spPr bwMode="auto">
          <a:xfrm>
            <a:off x="892175" y="4303713"/>
            <a:ext cx="10631488" cy="1006475"/>
          </a:xfrm>
          <a:prstGeom prst="rect">
            <a:avLst/>
          </a:prstGeom>
          <a:noFill/>
          <a:ln w="9525">
            <a:noFill/>
            <a:miter lim="800000"/>
            <a:headEnd/>
            <a:tailEnd/>
          </a:ln>
        </p:spPr>
        <p:txBody>
          <a:bodyPr>
            <a:spAutoFit/>
          </a:bodyPr>
          <a:lstStyle/>
          <a:p>
            <a:pPr algn="ctr">
              <a:buFont typeface="Arial" charset="0"/>
              <a:buNone/>
            </a:pPr>
            <a:r>
              <a:rPr lang="zh-CN" altLang="en-US" sz="6000" b="1">
                <a:solidFill>
                  <a:srgbClr val="004EA2"/>
                </a:solidFill>
                <a:latin typeface="微软雅黑" pitchFamily="34" charset="-122"/>
                <a:ea typeface="微软雅黑" pitchFamily="34" charset="-122"/>
                <a:sym typeface="微软雅黑" pitchFamily="34" charset="-122"/>
              </a:rPr>
              <a:t>北京师范大学文学院欢迎您！</a:t>
            </a:r>
          </a:p>
        </p:txBody>
      </p:sp>
      <p:pic>
        <p:nvPicPr>
          <p:cNvPr id="36870" name="图片 5"/>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0" y="6151563"/>
            <a:ext cx="760413" cy="657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图片 3"/>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0" y="6151563"/>
            <a:ext cx="760413" cy="657225"/>
          </a:xfrm>
          <a:prstGeom prst="rect">
            <a:avLst/>
          </a:prstGeom>
          <a:noFill/>
          <a:ln w="9525">
            <a:noFill/>
            <a:miter lim="800000"/>
            <a:headEnd/>
            <a:tailEnd/>
          </a:ln>
        </p:spPr>
      </p:pic>
      <p:pic>
        <p:nvPicPr>
          <p:cNvPr id="16386" name="图片 2"/>
          <p:cNvPicPr>
            <a:picLocks noChangeAspect="1"/>
          </p:cNvPicPr>
          <p:nvPr/>
        </p:nvPicPr>
        <p:blipFill>
          <a:blip r:embed="rId3"/>
          <a:srcRect r="38039"/>
          <a:stretch>
            <a:fillRect/>
          </a:stretch>
        </p:blipFill>
        <p:spPr bwMode="auto">
          <a:xfrm>
            <a:off x="5802313" y="0"/>
            <a:ext cx="6389687" cy="6858000"/>
          </a:xfrm>
          <a:prstGeom prst="rect">
            <a:avLst/>
          </a:prstGeom>
          <a:noFill/>
          <a:ln w="9525">
            <a:noFill/>
            <a:miter lim="800000"/>
            <a:headEnd/>
            <a:tailEnd/>
          </a:ln>
        </p:spPr>
      </p:pic>
      <p:sp>
        <p:nvSpPr>
          <p:cNvPr id="5" name="矩形 4"/>
          <p:cNvSpPr/>
          <p:nvPr/>
        </p:nvSpPr>
        <p:spPr>
          <a:xfrm flipH="1">
            <a:off x="5802043" y="4112"/>
            <a:ext cx="1126266" cy="6858000"/>
          </a:xfrm>
          <a:prstGeom prst="rect">
            <a:avLst/>
          </a:prstGeom>
          <a:gradFill flip="none" rotWithShape="1">
            <a:gsLst>
              <a:gs pos="15000">
                <a:schemeClr val="bg1">
                  <a:alpha val="25000"/>
                </a:schemeClr>
              </a:gs>
              <a:gs pos="71857">
                <a:srgbClr val="FFFFFF">
                  <a:alpha val="75000"/>
                </a:srgbClr>
              </a:gs>
              <a:gs pos="41000">
                <a:schemeClr val="bg1">
                  <a:alpha val="50000"/>
                </a:schemeClr>
              </a:gs>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4000" dirty="0">
              <a:solidFill>
                <a:srgbClr val="6D0D12"/>
              </a:solidFill>
            </a:endParaRPr>
          </a:p>
        </p:txBody>
      </p:sp>
      <p:sp>
        <p:nvSpPr>
          <p:cNvPr id="6" name="矩形 5"/>
          <p:cNvSpPr/>
          <p:nvPr/>
        </p:nvSpPr>
        <p:spPr>
          <a:xfrm>
            <a:off x="378399" y="4462313"/>
            <a:ext cx="6630930" cy="1068387"/>
          </a:xfrm>
          <a:prstGeom prst="rect">
            <a:avLst/>
          </a:prstGeom>
          <a:noFill/>
          <a:ln w="50800" cap="flat" cmpd="sng" algn="ctr">
            <a:solidFill>
              <a:srgbClr val="004EA2"/>
            </a:solidFill>
            <a:prstDash val="solid"/>
            <a:miter lim="800000"/>
          </a:ln>
          <a:effectLst/>
        </p:spPr>
        <p:txBody>
          <a:bodyPr anchor="ctr"/>
          <a:lstStyle/>
          <a:p>
            <a:pPr algn="ctr" fontAlgn="auto">
              <a:spcBef>
                <a:spcPts val="0"/>
              </a:spcBef>
              <a:spcAft>
                <a:spcPts val="0"/>
              </a:spcAft>
              <a:defRPr/>
            </a:pPr>
            <a:endParaRPr lang="zh-CN" altLang="en-US" sz="1000" kern="0">
              <a:solidFill>
                <a:srgbClr val="FFFFFF"/>
              </a:solidFill>
              <a:latin typeface="等线 Light" panose="02010600030101010101" charset="-122"/>
              <a:ea typeface="等线" panose="02010600030101010101" charset="-122"/>
              <a:cs typeface="+mn-cs"/>
            </a:endParaRPr>
          </a:p>
        </p:txBody>
      </p:sp>
      <p:sp>
        <p:nvSpPr>
          <p:cNvPr id="16391" name="矩形 6"/>
          <p:cNvSpPr>
            <a:spLocks noChangeArrowheads="1"/>
          </p:cNvSpPr>
          <p:nvPr/>
        </p:nvSpPr>
        <p:spPr bwMode="auto">
          <a:xfrm>
            <a:off x="102117" y="4138612"/>
            <a:ext cx="1065212" cy="1392238"/>
          </a:xfrm>
          <a:prstGeom prst="rect">
            <a:avLst/>
          </a:prstGeom>
          <a:solidFill>
            <a:srgbClr val="004EA2"/>
          </a:solidFill>
          <a:ln w="50800">
            <a:noFill/>
            <a:miter lim="800000"/>
            <a:headEnd/>
            <a:tailEnd/>
          </a:ln>
        </p:spPr>
        <p:txBody>
          <a:bodyPr anchor="b"/>
          <a:lstStyle/>
          <a:p>
            <a:pPr algn="ctr"/>
            <a:r>
              <a:rPr lang="en-US" altLang="zh-CN" sz="7200">
                <a:solidFill>
                  <a:schemeClr val="bg1"/>
                </a:solidFill>
                <a:latin typeface="Impact" pitchFamily="34" charset="0"/>
                <a:ea typeface="微软雅黑" pitchFamily="34" charset="-122"/>
              </a:rPr>
              <a:t>1</a:t>
            </a:r>
            <a:endParaRPr lang="zh-CN" altLang="en-US" sz="7200">
              <a:solidFill>
                <a:schemeClr val="bg1"/>
              </a:solidFill>
              <a:latin typeface="Impact" pitchFamily="34" charset="0"/>
              <a:ea typeface="微软雅黑" pitchFamily="34" charset="-122"/>
            </a:endParaRPr>
          </a:p>
        </p:txBody>
      </p:sp>
      <p:sp>
        <p:nvSpPr>
          <p:cNvPr id="16392" name="矩形 7"/>
          <p:cNvSpPr>
            <a:spLocks noChangeArrowheads="1"/>
          </p:cNvSpPr>
          <p:nvPr/>
        </p:nvSpPr>
        <p:spPr bwMode="auto">
          <a:xfrm>
            <a:off x="1071716" y="4765673"/>
            <a:ext cx="5760980" cy="461665"/>
          </a:xfrm>
          <a:prstGeom prst="rect">
            <a:avLst/>
          </a:prstGeom>
          <a:noFill/>
          <a:ln w="9525">
            <a:noFill/>
            <a:miter lim="800000"/>
            <a:headEnd/>
            <a:tailEnd/>
          </a:ln>
        </p:spPr>
        <p:txBody>
          <a:bodyPr wrap="square">
            <a:spAutoFit/>
          </a:bodyPr>
          <a:lstStyle/>
          <a:p>
            <a:pPr algn="ctr"/>
            <a:r>
              <a:rPr lang="zh-CN" altLang="en-US" sz="2400" b="1" dirty="0">
                <a:solidFill>
                  <a:srgbClr val="404040"/>
                </a:solidFill>
                <a:latin typeface="微软雅黑" pitchFamily="34" charset="-122"/>
                <a:ea typeface="微软雅黑" pitchFamily="34" charset="-122"/>
              </a:rPr>
              <a:t>文学院教育硕士（珠海）</a:t>
            </a:r>
            <a:r>
              <a:rPr lang="zh-CN" altLang="en-US" sz="2400" b="1" dirty="0" smtClean="0">
                <a:solidFill>
                  <a:srgbClr val="004EA2"/>
                </a:solidFill>
                <a:latin typeface="微软雅黑" pitchFamily="34" charset="-122"/>
                <a:ea typeface="微软雅黑" pitchFamily="34" charset="-122"/>
              </a:rPr>
              <a:t>招生与培养宗旨</a:t>
            </a:r>
            <a:endParaRPr lang="zh-CN" altLang="en-US" sz="2400" b="1" dirty="0">
              <a:solidFill>
                <a:srgbClr val="004EA2"/>
              </a:solidFill>
              <a:latin typeface="微软雅黑" pitchFamily="34" charset="-122"/>
              <a:ea typeface="微软雅黑" pitchFamily="34" charset="-122"/>
            </a:endParaRPr>
          </a:p>
        </p:txBody>
      </p:sp>
      <p:pic>
        <p:nvPicPr>
          <p:cNvPr id="16393" name="图片 8"/>
          <p:cNvPicPr>
            <a:picLocks noChangeAspect="1"/>
          </p:cNvPicPr>
          <p:nvPr/>
        </p:nvPicPr>
        <p:blipFill>
          <a:blip r:embed="rId4"/>
          <a:srcRect/>
          <a:stretch>
            <a:fillRect/>
          </a:stretch>
        </p:blipFill>
        <p:spPr bwMode="auto">
          <a:xfrm>
            <a:off x="1466850" y="149225"/>
            <a:ext cx="2828925" cy="3894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图片 1"/>
          <p:cNvPicPr>
            <a:picLocks noChangeAspect="1"/>
          </p:cNvPicPr>
          <p:nvPr/>
        </p:nvPicPr>
        <p:blipFill>
          <a:blip r:embed="rId2"/>
          <a:srcRect/>
          <a:stretch>
            <a:fillRect/>
          </a:stretch>
        </p:blipFill>
        <p:spPr bwMode="auto">
          <a:xfrm>
            <a:off x="0" y="0"/>
            <a:ext cx="12193588" cy="6858000"/>
          </a:xfrm>
          <a:prstGeom prst="rect">
            <a:avLst/>
          </a:prstGeom>
          <a:noFill/>
          <a:ln w="9525">
            <a:noFill/>
            <a:miter lim="800000"/>
            <a:headEnd/>
            <a:tailEnd/>
          </a:ln>
        </p:spPr>
      </p:pic>
      <p:sp>
        <p:nvSpPr>
          <p:cNvPr id="4" name="矩形 3"/>
          <p:cNvSpPr/>
          <p:nvPr/>
        </p:nvSpPr>
        <p:spPr>
          <a:xfrm>
            <a:off x="1614488" y="695325"/>
            <a:ext cx="8513762" cy="4945063"/>
          </a:xfrm>
          <a:prstGeom prst="rect">
            <a:avLst/>
          </a:prstGeom>
          <a:solidFill>
            <a:sysClr val="window" lastClr="FFFFFF">
              <a:alpha val="85000"/>
            </a:sysClr>
          </a:solidFill>
          <a:ln w="12700" cap="flat" cmpd="sng" algn="ctr">
            <a:noFill/>
            <a:prstDash val="solid"/>
            <a:miter lim="800000"/>
          </a:ln>
          <a:effectLst/>
        </p:spPr>
        <p:txBody>
          <a:bodyPr anchor="ctr"/>
          <a:lstStyle/>
          <a:p>
            <a:pPr algn="ctr" fontAlgn="auto">
              <a:spcBef>
                <a:spcPts val="0"/>
              </a:spcBef>
              <a:spcAft>
                <a:spcPts val="0"/>
              </a:spcAft>
              <a:defRPr/>
            </a:pPr>
            <a:endParaRPr kumimoji="1" lang="zh-CN" altLang="en-US" kern="0" dirty="0">
              <a:solidFill>
                <a:prstClr val="white"/>
              </a:solidFill>
              <a:latin typeface="等线" panose="02010600030101010101" charset="-122"/>
              <a:ea typeface="等线" panose="02010600030101010101" charset="-122"/>
              <a:cs typeface="+mn-cs"/>
            </a:endParaRPr>
          </a:p>
        </p:txBody>
      </p:sp>
      <p:sp>
        <p:nvSpPr>
          <p:cNvPr id="17411" name="文本框 36"/>
          <p:cNvSpPr txBox="1">
            <a:spLocks noChangeArrowheads="1"/>
          </p:cNvSpPr>
          <p:nvPr/>
        </p:nvSpPr>
        <p:spPr bwMode="auto">
          <a:xfrm>
            <a:off x="2252663" y="839788"/>
            <a:ext cx="7418387" cy="519112"/>
          </a:xfrm>
          <a:prstGeom prst="rect">
            <a:avLst/>
          </a:prstGeom>
          <a:solidFill>
            <a:srgbClr val="004EA2"/>
          </a:solidFill>
          <a:ln w="9525">
            <a:noFill/>
            <a:miter lim="800000"/>
            <a:headEnd/>
            <a:tailEnd/>
          </a:ln>
        </p:spPr>
        <p:txBody>
          <a:bodyPr>
            <a:spAutoFit/>
          </a:bodyPr>
          <a:lstStyle/>
          <a:p>
            <a:pPr algn="dist"/>
            <a:r>
              <a:rPr kumimoji="1" lang="zh-CN" altLang="en-US" sz="2800" b="1" dirty="0">
                <a:solidFill>
                  <a:schemeClr val="bg1"/>
                </a:solidFill>
                <a:latin typeface="微软雅黑" pitchFamily="34" charset="-122"/>
                <a:ea typeface="微软雅黑" pitchFamily="34" charset="-122"/>
              </a:rPr>
              <a:t>文学院教育硕士（珠海）招生</a:t>
            </a:r>
            <a:r>
              <a:rPr kumimoji="1" lang="zh-CN" altLang="en-US" sz="2800" b="1" dirty="0">
                <a:solidFill>
                  <a:schemeClr val="bg1"/>
                </a:solidFill>
                <a:latin typeface="微软雅黑" pitchFamily="34" charset="-122"/>
                <a:ea typeface="微软雅黑" pitchFamily="34" charset="-122"/>
              </a:rPr>
              <a:t>与培养</a:t>
            </a:r>
            <a:r>
              <a:rPr kumimoji="1" lang="zh-CN" altLang="en-US" sz="2800" b="1" dirty="0">
                <a:solidFill>
                  <a:schemeClr val="bg1"/>
                </a:solidFill>
                <a:latin typeface="微软雅黑" pitchFamily="34" charset="-122"/>
                <a:ea typeface="微软雅黑" pitchFamily="34" charset="-122"/>
              </a:rPr>
              <a:t>宗旨</a:t>
            </a:r>
          </a:p>
        </p:txBody>
      </p:sp>
      <p:pic>
        <p:nvPicPr>
          <p:cNvPr id="17412" name="图片 37"/>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0" y="6151563"/>
            <a:ext cx="760413" cy="657225"/>
          </a:xfrm>
          <a:prstGeom prst="rect">
            <a:avLst/>
          </a:prstGeom>
          <a:noFill/>
          <a:ln w="9525">
            <a:noFill/>
            <a:miter lim="800000"/>
            <a:headEnd/>
            <a:tailEnd/>
          </a:ln>
        </p:spPr>
      </p:pic>
      <p:sp>
        <p:nvSpPr>
          <p:cNvPr id="17413" name="矩形 2"/>
          <p:cNvSpPr>
            <a:spLocks noChangeArrowheads="1"/>
          </p:cNvSpPr>
          <p:nvPr/>
        </p:nvSpPr>
        <p:spPr bwMode="auto">
          <a:xfrm>
            <a:off x="2111375" y="1444625"/>
            <a:ext cx="7639050" cy="3970318"/>
          </a:xfrm>
          <a:prstGeom prst="rect">
            <a:avLst/>
          </a:prstGeom>
          <a:noFill/>
          <a:ln w="9525">
            <a:noFill/>
            <a:miter lim="800000"/>
            <a:headEnd/>
            <a:tailEnd/>
          </a:ln>
        </p:spPr>
        <p:txBody>
          <a:bodyPr>
            <a:spAutoFit/>
          </a:bodyPr>
          <a:lstStyle/>
          <a:p>
            <a:pPr>
              <a:lnSpc>
                <a:spcPct val="150000"/>
              </a:lnSpc>
            </a:pPr>
            <a:r>
              <a:rPr lang="zh-CN" altLang="en-US" sz="2400" dirty="0">
                <a:solidFill>
                  <a:srgbClr val="3E3E3E"/>
                </a:solidFill>
                <a:latin typeface="微软雅黑" pitchFamily="34" charset="-122"/>
                <a:ea typeface="微软雅黑" pitchFamily="34" charset="-122"/>
              </a:rPr>
              <a:t>       </a:t>
            </a:r>
            <a:r>
              <a:rPr lang="zh-CN" altLang="en-US" sz="2400" dirty="0">
                <a:solidFill>
                  <a:srgbClr val="3E3E3E"/>
                </a:solidFill>
                <a:latin typeface="隶书"/>
                <a:ea typeface="隶书"/>
                <a:cs typeface="隶书"/>
              </a:rPr>
              <a:t>文学院教育硕士专业学位旨在适应我国教育发展需要，培养热爱教育事业，掌握现代教育理论，</a:t>
            </a:r>
            <a:r>
              <a:rPr lang="zh-CN" altLang="en-US" sz="2400" dirty="0">
                <a:latin typeface="隶书"/>
                <a:ea typeface="隶书"/>
                <a:cs typeface="隶书"/>
              </a:rPr>
              <a:t>具有较高文学素养</a:t>
            </a:r>
            <a:r>
              <a:rPr lang="zh-CN" altLang="en-US" sz="2400" dirty="0">
                <a:solidFill>
                  <a:srgbClr val="3E3E3E"/>
                </a:solidFill>
                <a:latin typeface="隶书"/>
                <a:ea typeface="隶书"/>
                <a:cs typeface="隶书"/>
              </a:rPr>
              <a:t>，较强教育教学实践能力、研究能力和国际视野的卓越教师和优秀管理者。教育硕士毕业生应能胜任相关的教育和文化机构的教学、教育管理和教育咨询等工作，能运用所学理论和方法解决教育教学和教育管理中的实际问题，能创造性地开展相关工作。</a:t>
            </a:r>
            <a:endParaRPr lang="zh-CN" altLang="en-US" sz="2400" dirty="0">
              <a:latin typeface="隶书"/>
              <a:ea typeface="隶书"/>
              <a:cs typeface="隶书"/>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图片 3"/>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0" y="6151563"/>
            <a:ext cx="760413" cy="657225"/>
          </a:xfrm>
          <a:prstGeom prst="rect">
            <a:avLst/>
          </a:prstGeom>
          <a:noFill/>
          <a:ln w="9525">
            <a:noFill/>
            <a:miter lim="800000"/>
            <a:headEnd/>
            <a:tailEnd/>
          </a:ln>
        </p:spPr>
      </p:pic>
      <p:pic>
        <p:nvPicPr>
          <p:cNvPr id="18434" name="图片 2"/>
          <p:cNvPicPr>
            <a:picLocks noChangeAspect="1"/>
          </p:cNvPicPr>
          <p:nvPr/>
        </p:nvPicPr>
        <p:blipFill>
          <a:blip r:embed="rId3"/>
          <a:srcRect r="38039"/>
          <a:stretch>
            <a:fillRect/>
          </a:stretch>
        </p:blipFill>
        <p:spPr bwMode="auto">
          <a:xfrm>
            <a:off x="5802313" y="0"/>
            <a:ext cx="6389687" cy="6858000"/>
          </a:xfrm>
          <a:prstGeom prst="rect">
            <a:avLst/>
          </a:prstGeom>
          <a:noFill/>
          <a:ln w="9525">
            <a:noFill/>
            <a:miter lim="800000"/>
            <a:headEnd/>
            <a:tailEnd/>
          </a:ln>
        </p:spPr>
      </p:pic>
      <p:sp>
        <p:nvSpPr>
          <p:cNvPr id="5" name="矩形 4"/>
          <p:cNvSpPr/>
          <p:nvPr/>
        </p:nvSpPr>
        <p:spPr>
          <a:xfrm flipH="1">
            <a:off x="5802043" y="4112"/>
            <a:ext cx="1126266" cy="6858000"/>
          </a:xfrm>
          <a:prstGeom prst="rect">
            <a:avLst/>
          </a:prstGeom>
          <a:gradFill flip="none" rotWithShape="1">
            <a:gsLst>
              <a:gs pos="15000">
                <a:schemeClr val="bg1">
                  <a:alpha val="25000"/>
                </a:schemeClr>
              </a:gs>
              <a:gs pos="71857">
                <a:srgbClr val="FFFFFF">
                  <a:alpha val="75000"/>
                </a:srgbClr>
              </a:gs>
              <a:gs pos="41000">
                <a:schemeClr val="bg1">
                  <a:alpha val="50000"/>
                </a:schemeClr>
              </a:gs>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4000" dirty="0">
              <a:solidFill>
                <a:srgbClr val="6D0D12"/>
              </a:solidFill>
            </a:endParaRPr>
          </a:p>
        </p:txBody>
      </p:sp>
      <p:sp>
        <p:nvSpPr>
          <p:cNvPr id="6" name="矩形 5"/>
          <p:cNvSpPr/>
          <p:nvPr/>
        </p:nvSpPr>
        <p:spPr>
          <a:xfrm>
            <a:off x="508000" y="4462463"/>
            <a:ext cx="5937250" cy="1068387"/>
          </a:xfrm>
          <a:prstGeom prst="rect">
            <a:avLst/>
          </a:prstGeom>
          <a:noFill/>
          <a:ln w="50800" cap="flat" cmpd="sng" algn="ctr">
            <a:solidFill>
              <a:srgbClr val="004EA2"/>
            </a:solidFill>
            <a:prstDash val="solid"/>
            <a:miter lim="800000"/>
          </a:ln>
          <a:effectLst/>
        </p:spPr>
        <p:txBody>
          <a:bodyPr anchor="ctr"/>
          <a:lstStyle/>
          <a:p>
            <a:pPr algn="ctr" fontAlgn="auto">
              <a:spcBef>
                <a:spcPts val="0"/>
              </a:spcBef>
              <a:spcAft>
                <a:spcPts val="0"/>
              </a:spcAft>
              <a:defRPr/>
            </a:pPr>
            <a:endParaRPr lang="zh-CN" altLang="en-US" sz="1000" kern="0">
              <a:solidFill>
                <a:srgbClr val="FFFFFF"/>
              </a:solidFill>
              <a:latin typeface="等线 Light" panose="02010600030101010101" charset="-122"/>
              <a:ea typeface="等线" panose="02010600030101010101" charset="-122"/>
              <a:cs typeface="+mn-cs"/>
            </a:endParaRPr>
          </a:p>
        </p:txBody>
      </p:sp>
      <p:sp>
        <p:nvSpPr>
          <p:cNvPr id="18439" name="矩形 6"/>
          <p:cNvSpPr>
            <a:spLocks noChangeArrowheads="1"/>
          </p:cNvSpPr>
          <p:nvPr/>
        </p:nvSpPr>
        <p:spPr bwMode="auto">
          <a:xfrm>
            <a:off x="401638" y="4152900"/>
            <a:ext cx="1065212" cy="1392238"/>
          </a:xfrm>
          <a:prstGeom prst="rect">
            <a:avLst/>
          </a:prstGeom>
          <a:solidFill>
            <a:srgbClr val="004EA2"/>
          </a:solidFill>
          <a:ln w="50800">
            <a:noFill/>
            <a:miter lim="800000"/>
            <a:headEnd/>
            <a:tailEnd/>
          </a:ln>
        </p:spPr>
        <p:txBody>
          <a:bodyPr anchor="b"/>
          <a:lstStyle/>
          <a:p>
            <a:pPr algn="ctr"/>
            <a:r>
              <a:rPr lang="en-US" altLang="zh-CN" sz="7200">
                <a:solidFill>
                  <a:schemeClr val="bg1"/>
                </a:solidFill>
                <a:latin typeface="Impact" pitchFamily="34" charset="0"/>
                <a:ea typeface="微软雅黑" pitchFamily="34" charset="-122"/>
              </a:rPr>
              <a:t>2</a:t>
            </a:r>
            <a:endParaRPr lang="zh-CN" altLang="en-US" sz="7200">
              <a:solidFill>
                <a:schemeClr val="bg1"/>
              </a:solidFill>
              <a:latin typeface="Impact" pitchFamily="34" charset="0"/>
              <a:ea typeface="微软雅黑" pitchFamily="34" charset="-122"/>
            </a:endParaRPr>
          </a:p>
        </p:txBody>
      </p:sp>
      <p:sp>
        <p:nvSpPr>
          <p:cNvPr id="18440" name="矩形 7"/>
          <p:cNvSpPr>
            <a:spLocks noChangeArrowheads="1"/>
          </p:cNvSpPr>
          <p:nvPr/>
        </p:nvSpPr>
        <p:spPr bwMode="auto">
          <a:xfrm>
            <a:off x="1701800" y="4703763"/>
            <a:ext cx="5186363" cy="461962"/>
          </a:xfrm>
          <a:prstGeom prst="rect">
            <a:avLst/>
          </a:prstGeom>
          <a:noFill/>
          <a:ln w="9525">
            <a:noFill/>
            <a:miter lim="800000"/>
            <a:headEnd/>
            <a:tailEnd/>
          </a:ln>
        </p:spPr>
        <p:txBody>
          <a:bodyPr>
            <a:spAutoFit/>
          </a:bodyPr>
          <a:lstStyle/>
          <a:p>
            <a:r>
              <a:rPr lang="zh-CN" altLang="en-US" sz="2400" b="1">
                <a:solidFill>
                  <a:srgbClr val="404040"/>
                </a:solidFill>
                <a:latin typeface="微软雅黑" pitchFamily="34" charset="-122"/>
                <a:ea typeface="微软雅黑" pitchFamily="34" charset="-122"/>
              </a:rPr>
              <a:t>文学院</a:t>
            </a:r>
            <a:r>
              <a:rPr lang="zh-CN" altLang="en-US" sz="2400" b="1">
                <a:solidFill>
                  <a:srgbClr val="004EA2"/>
                </a:solidFill>
                <a:latin typeface="微软雅黑" pitchFamily="34" charset="-122"/>
                <a:ea typeface="微软雅黑" pitchFamily="34" charset="-122"/>
              </a:rPr>
              <a:t>学院简介</a:t>
            </a:r>
          </a:p>
        </p:txBody>
      </p:sp>
      <p:pic>
        <p:nvPicPr>
          <p:cNvPr id="18441" name="图片 8"/>
          <p:cNvPicPr>
            <a:picLocks noChangeAspect="1"/>
          </p:cNvPicPr>
          <p:nvPr/>
        </p:nvPicPr>
        <p:blipFill>
          <a:blip r:embed="rId4"/>
          <a:srcRect/>
          <a:stretch>
            <a:fillRect/>
          </a:stretch>
        </p:blipFill>
        <p:spPr bwMode="auto">
          <a:xfrm>
            <a:off x="1466850" y="149225"/>
            <a:ext cx="2828925" cy="3894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图片 1"/>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7" name="矩形 6"/>
          <p:cNvSpPr/>
          <p:nvPr/>
        </p:nvSpPr>
        <p:spPr>
          <a:xfrm>
            <a:off x="1477963" y="954088"/>
            <a:ext cx="8988425" cy="4498975"/>
          </a:xfrm>
          <a:prstGeom prst="rect">
            <a:avLst/>
          </a:prstGeom>
          <a:solidFill>
            <a:sysClr val="window" lastClr="FFFFFF">
              <a:alpha val="85000"/>
            </a:sysClr>
          </a:solidFill>
          <a:ln w="12700" cap="flat" cmpd="sng" algn="ctr">
            <a:noFill/>
            <a:prstDash val="solid"/>
            <a:miter lim="800000"/>
          </a:ln>
          <a:effectLst/>
        </p:spPr>
        <p:txBody>
          <a:bodyPr anchor="ctr"/>
          <a:lstStyle/>
          <a:p>
            <a:pPr algn="ctr" fontAlgn="auto">
              <a:spcBef>
                <a:spcPts val="0"/>
              </a:spcBef>
              <a:spcAft>
                <a:spcPts val="0"/>
              </a:spcAft>
              <a:defRPr/>
            </a:pPr>
            <a:endParaRPr kumimoji="1" lang="zh-CN" altLang="en-US" kern="0" dirty="0">
              <a:solidFill>
                <a:prstClr val="white"/>
              </a:solidFill>
              <a:latin typeface="等线" panose="02010600030101010101" charset="-122"/>
              <a:ea typeface="等线" panose="02010600030101010101" charset="-122"/>
              <a:cs typeface="+mn-cs"/>
            </a:endParaRPr>
          </a:p>
        </p:txBody>
      </p:sp>
      <p:sp>
        <p:nvSpPr>
          <p:cNvPr id="3" name="文本框 2"/>
          <p:cNvSpPr txBox="1">
            <a:spLocks noChangeArrowheads="1"/>
          </p:cNvSpPr>
          <p:nvPr/>
        </p:nvSpPr>
        <p:spPr bwMode="auto">
          <a:xfrm>
            <a:off x="1477963" y="1066800"/>
            <a:ext cx="1863725" cy="522288"/>
          </a:xfrm>
          <a:prstGeom prst="rect">
            <a:avLst/>
          </a:prstGeom>
          <a:solidFill>
            <a:srgbClr val="004EA2"/>
          </a:solidFill>
          <a:ln w="9525">
            <a:noFill/>
            <a:miter lim="800000"/>
            <a:headEnd/>
            <a:tailEnd/>
          </a:ln>
        </p:spPr>
        <p:txBody>
          <a:bodyPr>
            <a:spAutoFit/>
          </a:bodyPr>
          <a:lstStyle/>
          <a:p>
            <a:pPr algn="dist"/>
            <a:r>
              <a:rPr kumimoji="1" lang="zh-CN" altLang="en-US" sz="2800" b="1">
                <a:solidFill>
                  <a:schemeClr val="bg1"/>
                </a:solidFill>
                <a:latin typeface="微软雅黑" pitchFamily="34" charset="-122"/>
                <a:ea typeface="微软雅黑" pitchFamily="34" charset="-122"/>
              </a:rPr>
              <a:t>学院简介</a:t>
            </a:r>
          </a:p>
        </p:txBody>
      </p:sp>
      <p:sp>
        <p:nvSpPr>
          <p:cNvPr id="19460" name="文本框 4"/>
          <p:cNvSpPr txBox="1">
            <a:spLocks noChangeArrowheads="1"/>
          </p:cNvSpPr>
          <p:nvPr/>
        </p:nvSpPr>
        <p:spPr bwMode="auto">
          <a:xfrm>
            <a:off x="1708150" y="1701800"/>
            <a:ext cx="8572500" cy="3098800"/>
          </a:xfrm>
          <a:prstGeom prst="rect">
            <a:avLst/>
          </a:prstGeom>
          <a:noFill/>
          <a:ln w="9525">
            <a:noFill/>
            <a:miter lim="800000"/>
            <a:headEnd/>
            <a:tailEnd/>
          </a:ln>
        </p:spPr>
        <p:txBody>
          <a:bodyPr>
            <a:spAutoFit/>
          </a:bodyPr>
          <a:lstStyle/>
          <a:p>
            <a:pPr>
              <a:lnSpc>
                <a:spcPct val="120000"/>
              </a:lnSpc>
            </a:pPr>
            <a:r>
              <a:rPr kumimoji="1" lang="zh-CN" altLang="en-US" sz="2000" dirty="0">
                <a:solidFill>
                  <a:srgbClr val="404040"/>
                </a:solidFill>
                <a:latin typeface="微软雅黑" pitchFamily="34" charset="-122"/>
                <a:ea typeface="微软雅黑" pitchFamily="34" charset="-122"/>
              </a:rPr>
              <a:t>       </a:t>
            </a:r>
            <a:r>
              <a:rPr kumimoji="1" lang="zh-CN" altLang="en-US" dirty="0">
                <a:solidFill>
                  <a:srgbClr val="404040"/>
                </a:solidFill>
                <a:latin typeface="隶书"/>
                <a:ea typeface="隶书"/>
                <a:cs typeface="微软雅黑" pitchFamily="34" charset="-122"/>
              </a:rPr>
              <a:t>北师大文学院成立于</a:t>
            </a:r>
            <a:r>
              <a:rPr kumimoji="1" lang="en-US" altLang="zh-CN" dirty="0">
                <a:solidFill>
                  <a:srgbClr val="404040"/>
                </a:solidFill>
                <a:latin typeface="隶书"/>
                <a:ea typeface="隶书"/>
                <a:cs typeface="微软雅黑" pitchFamily="34" charset="-122"/>
              </a:rPr>
              <a:t>1902</a:t>
            </a:r>
            <a:r>
              <a:rPr kumimoji="1" lang="zh-CN" altLang="en-US" dirty="0">
                <a:solidFill>
                  <a:srgbClr val="404040"/>
                </a:solidFill>
                <a:latin typeface="隶书"/>
                <a:ea typeface="隶书"/>
                <a:cs typeface="微软雅黑" pitchFamily="34" charset="-122"/>
              </a:rPr>
              <a:t>年，</a:t>
            </a:r>
            <a:r>
              <a:rPr kumimoji="1" lang="zh-CN" altLang="en-US" dirty="0">
                <a:latin typeface="隶书"/>
                <a:ea typeface="隶书"/>
                <a:cs typeface="微软雅黑" pitchFamily="34" charset="-122"/>
              </a:rPr>
              <a:t>是中国历史最悠久、也最著名的中文学科之一，在国内人文学科领域具有举足轻重的地位</a:t>
            </a:r>
            <a:r>
              <a:rPr kumimoji="1" lang="zh-CN" altLang="en-US" dirty="0">
                <a:solidFill>
                  <a:srgbClr val="404040"/>
                </a:solidFill>
                <a:latin typeface="隶书"/>
                <a:ea typeface="隶书"/>
                <a:cs typeface="微软雅黑" pitchFamily="34" charset="-122"/>
              </a:rPr>
              <a:t>。文学院的学术水平和整体声誉，代表了中国语言文学学科的最高水平，在</a:t>
            </a:r>
            <a:r>
              <a:rPr kumimoji="1" lang="en-US" altLang="zh-CN" dirty="0">
                <a:solidFill>
                  <a:srgbClr val="404040"/>
                </a:solidFill>
                <a:latin typeface="隶书"/>
                <a:ea typeface="隶书"/>
                <a:cs typeface="微软雅黑" pitchFamily="34" charset="-122"/>
              </a:rPr>
              <a:t>21</a:t>
            </a:r>
            <a:r>
              <a:rPr kumimoji="1" lang="zh-CN" altLang="en-US" dirty="0">
                <a:solidFill>
                  <a:srgbClr val="404040"/>
                </a:solidFill>
                <a:latin typeface="隶书"/>
                <a:ea typeface="隶书"/>
                <a:cs typeface="微软雅黑" pitchFamily="34" charset="-122"/>
              </a:rPr>
              <a:t>世纪以来教育部组织的三次学科评估中均位列前茅，一次第一名，两次第二名。</a:t>
            </a:r>
            <a:r>
              <a:rPr kumimoji="1" lang="en-US" altLang="zh-CN" dirty="0">
                <a:solidFill>
                  <a:srgbClr val="404040"/>
                </a:solidFill>
                <a:latin typeface="隶书"/>
                <a:ea typeface="隶书"/>
                <a:cs typeface="微软雅黑" pitchFamily="34" charset="-122"/>
              </a:rPr>
              <a:t>2017</a:t>
            </a:r>
            <a:r>
              <a:rPr kumimoji="1" lang="zh-CN" altLang="en-US" dirty="0">
                <a:solidFill>
                  <a:srgbClr val="404040"/>
                </a:solidFill>
                <a:latin typeface="隶书"/>
                <a:ea typeface="隶书"/>
                <a:cs typeface="微软雅黑" pitchFamily="34" charset="-122"/>
              </a:rPr>
              <a:t>年</a:t>
            </a:r>
            <a:r>
              <a:rPr kumimoji="1" lang="en-US" altLang="zh-CN" dirty="0">
                <a:solidFill>
                  <a:srgbClr val="404040"/>
                </a:solidFill>
                <a:latin typeface="隶书"/>
                <a:ea typeface="隶书"/>
                <a:cs typeface="微软雅黑" pitchFamily="34" charset="-122"/>
              </a:rPr>
              <a:t>12</a:t>
            </a:r>
            <a:r>
              <a:rPr kumimoji="1" lang="zh-CN" altLang="en-US" dirty="0">
                <a:solidFill>
                  <a:srgbClr val="404040"/>
                </a:solidFill>
                <a:latin typeface="隶书"/>
                <a:ea typeface="隶书"/>
                <a:cs typeface="微软雅黑" pitchFamily="34" charset="-122"/>
              </a:rPr>
              <a:t>月，在全国第四轮学科评估中，北京师范大学文学院被评为</a:t>
            </a:r>
            <a:r>
              <a:rPr kumimoji="1" lang="en-US" altLang="zh-CN" dirty="0">
                <a:solidFill>
                  <a:srgbClr val="404040"/>
                </a:solidFill>
                <a:latin typeface="隶书"/>
                <a:ea typeface="隶书"/>
                <a:cs typeface="微软雅黑" pitchFamily="34" charset="-122"/>
              </a:rPr>
              <a:t>A+</a:t>
            </a:r>
            <a:r>
              <a:rPr kumimoji="1" lang="zh-CN" altLang="en-US" dirty="0">
                <a:solidFill>
                  <a:srgbClr val="404040"/>
                </a:solidFill>
                <a:latin typeface="隶书"/>
                <a:ea typeface="隶书"/>
                <a:cs typeface="微软雅黑" pitchFamily="34" charset="-122"/>
              </a:rPr>
              <a:t>，是获得该最高评估等级的</a:t>
            </a:r>
            <a:r>
              <a:rPr kumimoji="1" lang="zh-CN" altLang="en-US" dirty="0">
                <a:latin typeface="隶书"/>
                <a:ea typeface="隶书"/>
                <a:cs typeface="微软雅黑" pitchFamily="34" charset="-122"/>
              </a:rPr>
              <a:t>两家</a:t>
            </a:r>
            <a:r>
              <a:rPr kumimoji="1" lang="zh-CN" altLang="en-US" dirty="0">
                <a:solidFill>
                  <a:srgbClr val="404040"/>
                </a:solidFill>
                <a:latin typeface="隶书"/>
                <a:ea typeface="隶书"/>
                <a:cs typeface="微软雅黑" pitchFamily="34" charset="-122"/>
              </a:rPr>
              <a:t>单位之一。文学院中国语言文学学科是</a:t>
            </a:r>
            <a:r>
              <a:rPr kumimoji="1" lang="zh-CN" altLang="en-US" dirty="0">
                <a:latin typeface="隶书"/>
                <a:ea typeface="隶书"/>
                <a:cs typeface="微软雅黑" pitchFamily="34" charset="-122"/>
              </a:rPr>
              <a:t>国家</a:t>
            </a:r>
            <a:r>
              <a:rPr kumimoji="1" lang="zh-CN" altLang="en-US" dirty="0">
                <a:solidFill>
                  <a:srgbClr val="404040"/>
                </a:solidFill>
                <a:latin typeface="隶书"/>
                <a:ea typeface="隶书"/>
                <a:cs typeface="微软雅黑" pitchFamily="34" charset="-122"/>
              </a:rPr>
              <a:t>一级学科重点学科，</a:t>
            </a:r>
            <a:r>
              <a:rPr kumimoji="1" lang="en-US" altLang="zh-CN" dirty="0">
                <a:solidFill>
                  <a:srgbClr val="404040"/>
                </a:solidFill>
                <a:latin typeface="隶书"/>
                <a:ea typeface="隶书"/>
                <a:cs typeface="微软雅黑" pitchFamily="34" charset="-122"/>
              </a:rPr>
              <a:t>2017</a:t>
            </a:r>
            <a:r>
              <a:rPr kumimoji="1" lang="zh-CN" altLang="en-US" dirty="0">
                <a:solidFill>
                  <a:srgbClr val="404040"/>
                </a:solidFill>
                <a:latin typeface="隶书"/>
                <a:ea typeface="隶书"/>
                <a:cs typeface="微软雅黑" pitchFamily="34" charset="-122"/>
              </a:rPr>
              <a:t>年</a:t>
            </a:r>
            <a:r>
              <a:rPr kumimoji="1" lang="en-US" altLang="zh-CN" dirty="0">
                <a:solidFill>
                  <a:srgbClr val="404040"/>
                </a:solidFill>
                <a:latin typeface="隶书"/>
                <a:ea typeface="隶书"/>
                <a:cs typeface="微软雅黑" pitchFamily="34" charset="-122"/>
              </a:rPr>
              <a:t>9</a:t>
            </a:r>
            <a:r>
              <a:rPr kumimoji="1" lang="zh-CN" altLang="en-US" dirty="0">
                <a:solidFill>
                  <a:srgbClr val="404040"/>
                </a:solidFill>
                <a:latin typeface="隶书"/>
                <a:ea typeface="隶书"/>
                <a:cs typeface="微软雅黑" pitchFamily="34" charset="-122"/>
              </a:rPr>
              <a:t>月，文学院“中国语言文学”与“语言学”入选国家“双一流”建设学科。在教育硕士招生与培养上，文学院自</a:t>
            </a:r>
            <a:r>
              <a:rPr kumimoji="1" lang="en-US" altLang="zh-CN" dirty="0">
                <a:solidFill>
                  <a:srgbClr val="404040"/>
                </a:solidFill>
                <a:latin typeface="隶书"/>
                <a:ea typeface="隶书"/>
                <a:cs typeface="微软雅黑" pitchFamily="34" charset="-122"/>
              </a:rPr>
              <a:t>1998</a:t>
            </a:r>
            <a:r>
              <a:rPr kumimoji="1" lang="zh-CN" altLang="en-US" dirty="0">
                <a:solidFill>
                  <a:srgbClr val="404040"/>
                </a:solidFill>
                <a:latin typeface="隶书"/>
                <a:ea typeface="隶书"/>
                <a:cs typeface="微软雅黑" pitchFamily="34" charset="-122"/>
              </a:rPr>
              <a:t>年始招收第一届单证教育硕士，</a:t>
            </a:r>
            <a:r>
              <a:rPr kumimoji="1" lang="en-US" altLang="zh-CN" dirty="0">
                <a:solidFill>
                  <a:srgbClr val="404040"/>
                </a:solidFill>
                <a:latin typeface="隶书"/>
                <a:ea typeface="隶书"/>
                <a:cs typeface="微软雅黑" pitchFamily="34" charset="-122"/>
              </a:rPr>
              <a:t>2009</a:t>
            </a:r>
            <a:r>
              <a:rPr kumimoji="1" lang="zh-CN" altLang="en-US" dirty="0">
                <a:solidFill>
                  <a:srgbClr val="404040"/>
                </a:solidFill>
                <a:latin typeface="隶书"/>
                <a:ea typeface="隶书"/>
                <a:cs typeface="微软雅黑" pitchFamily="34" charset="-122"/>
              </a:rPr>
              <a:t>年招收第一届全日制双证教育硕士，是</a:t>
            </a:r>
            <a:r>
              <a:rPr kumimoji="1" lang="zh-CN" altLang="en-US" dirty="0">
                <a:latin typeface="隶书"/>
                <a:ea typeface="隶书"/>
                <a:cs typeface="微软雅黑" pitchFamily="34" charset="-122"/>
              </a:rPr>
              <a:t>国内</a:t>
            </a:r>
            <a:r>
              <a:rPr kumimoji="1" lang="zh-CN" altLang="en-US" dirty="0">
                <a:solidFill>
                  <a:srgbClr val="404040"/>
                </a:solidFill>
                <a:latin typeface="隶书"/>
                <a:ea typeface="隶书"/>
                <a:cs typeface="微软雅黑" pitchFamily="34" charset="-122"/>
              </a:rPr>
              <a:t>最早培养教育硕士的</a:t>
            </a:r>
            <a:r>
              <a:rPr kumimoji="1" lang="zh-CN" altLang="en-US" dirty="0">
                <a:latin typeface="隶书"/>
                <a:ea typeface="隶书"/>
                <a:cs typeface="微软雅黑" pitchFamily="34" charset="-122"/>
              </a:rPr>
              <a:t>学院</a:t>
            </a:r>
            <a:r>
              <a:rPr kumimoji="1" lang="zh-CN" altLang="en-US" dirty="0">
                <a:solidFill>
                  <a:srgbClr val="404040"/>
                </a:solidFill>
                <a:latin typeface="隶书"/>
                <a:ea typeface="隶书"/>
                <a:cs typeface="微软雅黑" pitchFamily="34" charset="-122"/>
              </a:rPr>
              <a:t>之一。</a:t>
            </a:r>
          </a:p>
        </p:txBody>
      </p:sp>
      <p:pic>
        <p:nvPicPr>
          <p:cNvPr id="19461" name="图片 8"/>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0" y="6151563"/>
            <a:ext cx="760413" cy="657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图片 8"/>
          <p:cNvPicPr>
            <a:picLocks noChangeAspect="1"/>
          </p:cNvPicPr>
          <p:nvPr/>
        </p:nvPicPr>
        <p:blipFill>
          <a:blip r:embed="rId2"/>
          <a:srcRect/>
          <a:stretch>
            <a:fillRect/>
          </a:stretch>
        </p:blipFill>
        <p:spPr bwMode="auto">
          <a:xfrm>
            <a:off x="0" y="0"/>
            <a:ext cx="12192000" cy="7045325"/>
          </a:xfrm>
          <a:prstGeom prst="rect">
            <a:avLst/>
          </a:prstGeom>
          <a:noFill/>
          <a:ln w="9525">
            <a:noFill/>
            <a:miter lim="800000"/>
            <a:headEnd/>
            <a:tailEnd/>
          </a:ln>
        </p:spPr>
      </p:pic>
      <p:pic>
        <p:nvPicPr>
          <p:cNvPr id="20482" name="图片 9"/>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0" y="6151563"/>
            <a:ext cx="760413" cy="657225"/>
          </a:xfrm>
          <a:prstGeom prst="rect">
            <a:avLst/>
          </a:prstGeom>
          <a:noFill/>
          <a:ln w="9525">
            <a:noFill/>
            <a:miter lim="800000"/>
            <a:headEnd/>
            <a:tailEnd/>
          </a:ln>
        </p:spPr>
      </p:pic>
      <p:sp>
        <p:nvSpPr>
          <p:cNvPr id="7" name="矩形 6"/>
          <p:cNvSpPr>
            <a:spLocks noChangeArrowheads="1"/>
          </p:cNvSpPr>
          <p:nvPr/>
        </p:nvSpPr>
        <p:spPr bwMode="auto">
          <a:xfrm>
            <a:off x="1619250" y="1338263"/>
            <a:ext cx="9331325" cy="4621212"/>
          </a:xfrm>
          <a:prstGeom prst="rect">
            <a:avLst/>
          </a:prstGeom>
          <a:solidFill>
            <a:srgbClr val="FFFFFF">
              <a:alpha val="85097"/>
            </a:srgbClr>
          </a:solidFill>
          <a:ln w="12700" algn="ctr">
            <a:noFill/>
            <a:miter lim="800000"/>
            <a:headEnd/>
            <a:tailEnd/>
          </a:ln>
        </p:spPr>
        <p:txBody>
          <a:bodyPr anchor="ctr"/>
          <a:lstStyle/>
          <a:p>
            <a:endParaRPr lang="en-US" altLang="zh-CN" sz="1000" b="1">
              <a:solidFill>
                <a:srgbClr val="004EA2"/>
              </a:solidFill>
              <a:latin typeface="隶书"/>
              <a:ea typeface="隶书"/>
              <a:cs typeface="隶书"/>
            </a:endParaRPr>
          </a:p>
          <a:p>
            <a:r>
              <a:rPr lang="en-US" altLang="zh-CN" sz="2000" b="1">
                <a:solidFill>
                  <a:srgbClr val="004EA2"/>
                </a:solidFill>
                <a:latin typeface="隶书"/>
                <a:ea typeface="隶书"/>
                <a:cs typeface="隶书"/>
              </a:rPr>
              <a:t>12</a:t>
            </a:r>
            <a:r>
              <a:rPr lang="zh-CN" altLang="en-US" sz="2000" b="1">
                <a:solidFill>
                  <a:srgbClr val="004EA2"/>
                </a:solidFill>
                <a:latin typeface="隶书"/>
                <a:ea typeface="隶书"/>
                <a:cs typeface="隶书"/>
              </a:rPr>
              <a:t>个专业教学和研究机构</a:t>
            </a:r>
          </a:p>
          <a:p>
            <a:r>
              <a:rPr lang="zh-CN" altLang="en-US" sz="2000">
                <a:latin typeface="隶书"/>
                <a:ea typeface="隶书"/>
                <a:cs typeface="隶书"/>
              </a:rPr>
              <a:t>       古代汉语研究所、现代汉语研究所、语言学与应用语言学研究所、文艺学研究所、中国古代文学院研究所、中国现当代文学研究所、比较文学与世界文学研究所、中国民间文学研究所、文学创作与创意写作研究所、语文教育研究所、中文国际教育研究所</a:t>
            </a:r>
            <a:endParaRPr lang="en-US" altLang="zh-CN" sz="2000">
              <a:latin typeface="隶书"/>
              <a:ea typeface="隶书"/>
              <a:cs typeface="隶书"/>
            </a:endParaRPr>
          </a:p>
          <a:p>
            <a:endParaRPr lang="en-US" altLang="zh-CN" sz="1000" b="1">
              <a:solidFill>
                <a:srgbClr val="004EA2"/>
              </a:solidFill>
              <a:latin typeface="隶书"/>
              <a:ea typeface="隶书"/>
              <a:cs typeface="隶书"/>
            </a:endParaRPr>
          </a:p>
          <a:p>
            <a:r>
              <a:rPr lang="en-US" altLang="zh-CN" sz="2000" b="1">
                <a:solidFill>
                  <a:srgbClr val="004EA2"/>
                </a:solidFill>
                <a:latin typeface="隶书"/>
                <a:ea typeface="隶书"/>
                <a:cs typeface="隶书"/>
              </a:rPr>
              <a:t>2</a:t>
            </a:r>
            <a:r>
              <a:rPr lang="zh-CN" altLang="en-US" sz="2000" b="1">
                <a:solidFill>
                  <a:srgbClr val="004EA2"/>
                </a:solidFill>
                <a:latin typeface="隶书"/>
                <a:ea typeface="隶书"/>
                <a:cs typeface="隶书"/>
              </a:rPr>
              <a:t>个教育部重点学术研究基地</a:t>
            </a:r>
            <a:endParaRPr lang="zh-CN" altLang="en-US" sz="2000">
              <a:solidFill>
                <a:srgbClr val="004EA2"/>
              </a:solidFill>
              <a:latin typeface="隶书"/>
              <a:ea typeface="隶书"/>
              <a:cs typeface="隶书"/>
            </a:endParaRPr>
          </a:p>
          <a:p>
            <a:r>
              <a:rPr lang="zh-CN" altLang="en-US" sz="2000">
                <a:latin typeface="隶书"/>
                <a:ea typeface="隶书"/>
                <a:cs typeface="隶书"/>
              </a:rPr>
              <a:t>       文艺学研究中心、民俗典籍文字研究中心</a:t>
            </a:r>
          </a:p>
          <a:p>
            <a:endParaRPr lang="en-US" altLang="zh-CN" sz="1000" b="1">
              <a:solidFill>
                <a:srgbClr val="004EA2"/>
              </a:solidFill>
              <a:latin typeface="隶书"/>
              <a:ea typeface="隶书"/>
              <a:cs typeface="隶书"/>
            </a:endParaRPr>
          </a:p>
          <a:p>
            <a:r>
              <a:rPr lang="en-US" altLang="zh-CN" sz="2000" b="1">
                <a:solidFill>
                  <a:srgbClr val="004EA2"/>
                </a:solidFill>
                <a:latin typeface="隶书"/>
                <a:ea typeface="隶书"/>
                <a:cs typeface="隶书"/>
              </a:rPr>
              <a:t>2</a:t>
            </a:r>
            <a:r>
              <a:rPr lang="zh-CN" altLang="en-US" sz="2000" b="1">
                <a:solidFill>
                  <a:srgbClr val="004EA2"/>
                </a:solidFill>
                <a:latin typeface="隶书"/>
                <a:ea typeface="隶书"/>
                <a:cs typeface="隶书"/>
              </a:rPr>
              <a:t>个学科交叉建设项目</a:t>
            </a:r>
            <a:endParaRPr lang="zh-CN" altLang="en-US" sz="2000">
              <a:solidFill>
                <a:srgbClr val="004EA2"/>
              </a:solidFill>
              <a:latin typeface="隶书"/>
              <a:ea typeface="隶书"/>
              <a:cs typeface="隶书"/>
            </a:endParaRPr>
          </a:p>
          <a:p>
            <a:r>
              <a:rPr lang="zh-CN" altLang="en-US" sz="2000">
                <a:latin typeface="隶书"/>
                <a:ea typeface="隶书"/>
                <a:cs typeface="隶书"/>
              </a:rPr>
              <a:t>       汉字研究与现代应用实验室、中华文化研究与传播交叉平台</a:t>
            </a:r>
          </a:p>
        </p:txBody>
      </p:sp>
      <p:sp>
        <p:nvSpPr>
          <p:cNvPr id="20484" name="文本框 16"/>
          <p:cNvSpPr txBox="1">
            <a:spLocks noChangeArrowheads="1"/>
          </p:cNvSpPr>
          <p:nvPr/>
        </p:nvSpPr>
        <p:spPr bwMode="auto">
          <a:xfrm>
            <a:off x="1619250" y="1338263"/>
            <a:ext cx="1906588" cy="523875"/>
          </a:xfrm>
          <a:prstGeom prst="rect">
            <a:avLst/>
          </a:prstGeom>
          <a:solidFill>
            <a:srgbClr val="004EA2"/>
          </a:solidFill>
          <a:ln w="9525">
            <a:noFill/>
            <a:miter lim="800000"/>
            <a:headEnd/>
            <a:tailEnd/>
          </a:ln>
        </p:spPr>
        <p:txBody>
          <a:bodyPr>
            <a:spAutoFit/>
          </a:bodyPr>
          <a:lstStyle/>
          <a:p>
            <a:pPr algn="dist"/>
            <a:r>
              <a:rPr kumimoji="1" lang="zh-CN" altLang="en-US" sz="2800" b="1">
                <a:solidFill>
                  <a:schemeClr val="bg1"/>
                </a:solidFill>
                <a:latin typeface="微软雅黑" pitchFamily="34" charset="-122"/>
                <a:ea typeface="微软雅黑" pitchFamily="34" charset="-122"/>
              </a:rPr>
              <a:t>专业设置</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图片 1"/>
          <p:cNvPicPr>
            <a:picLocks noChangeAspect="1"/>
          </p:cNvPicPr>
          <p:nvPr/>
        </p:nvPicPr>
        <p:blipFill>
          <a:blip r:embed="rId2"/>
          <a:srcRect/>
          <a:stretch>
            <a:fillRect/>
          </a:stretch>
        </p:blipFill>
        <p:spPr bwMode="auto">
          <a:xfrm>
            <a:off x="-1588" y="0"/>
            <a:ext cx="12193588" cy="6858000"/>
          </a:xfrm>
          <a:prstGeom prst="rect">
            <a:avLst/>
          </a:prstGeom>
          <a:noFill/>
          <a:ln w="9525">
            <a:noFill/>
            <a:miter lim="800000"/>
            <a:headEnd/>
            <a:tailEnd/>
          </a:ln>
        </p:spPr>
      </p:pic>
      <p:grpSp>
        <p:nvGrpSpPr>
          <p:cNvPr id="4" name="组合 3"/>
          <p:cNvGrpSpPr>
            <a:grpSpLocks/>
          </p:cNvGrpSpPr>
          <p:nvPr/>
        </p:nvGrpSpPr>
        <p:grpSpPr bwMode="auto">
          <a:xfrm>
            <a:off x="1163638" y="144463"/>
            <a:ext cx="10058400" cy="2735262"/>
            <a:chOff x="199711" y="1124378"/>
            <a:chExt cx="10590747" cy="5014429"/>
          </a:xfrm>
        </p:grpSpPr>
        <p:sp>
          <p:nvSpPr>
            <p:cNvPr id="13" name="矩形 12"/>
            <p:cNvSpPr/>
            <p:nvPr/>
          </p:nvSpPr>
          <p:spPr>
            <a:xfrm>
              <a:off x="199711" y="1124378"/>
              <a:ext cx="10590747" cy="5014429"/>
            </a:xfrm>
            <a:prstGeom prst="rect">
              <a:avLst/>
            </a:prstGeom>
            <a:solidFill>
              <a:sysClr val="window" lastClr="FFFFFF">
                <a:alpha val="85000"/>
              </a:sysClr>
            </a:solidFill>
            <a:ln w="12700" cap="flat" cmpd="sng" algn="ctr">
              <a:noFill/>
              <a:prstDash val="solid"/>
              <a:miter lim="800000"/>
            </a:ln>
            <a:effectLst/>
          </p:spPr>
          <p:txBody>
            <a:bodyPr anchor="ctr"/>
            <a:lstStyle/>
            <a:p>
              <a:pPr algn="ctr" fontAlgn="auto">
                <a:spcBef>
                  <a:spcPts val="0"/>
                </a:spcBef>
                <a:spcAft>
                  <a:spcPts val="0"/>
                </a:spcAft>
                <a:defRPr/>
              </a:pPr>
              <a:endParaRPr kumimoji="1" lang="zh-CN" altLang="en-US" kern="0" dirty="0">
                <a:solidFill>
                  <a:prstClr val="white"/>
                </a:solidFill>
                <a:latin typeface="等线" panose="02010600030101010101" charset="-122"/>
                <a:ea typeface="等线" panose="02010600030101010101" charset="-122"/>
                <a:cs typeface="+mn-cs"/>
              </a:endParaRPr>
            </a:p>
          </p:txBody>
        </p:sp>
        <p:sp>
          <p:nvSpPr>
            <p:cNvPr id="21511" name="矩形 5"/>
            <p:cNvSpPr>
              <a:spLocks noChangeArrowheads="1"/>
            </p:cNvSpPr>
            <p:nvPr/>
          </p:nvSpPr>
          <p:spPr bwMode="auto">
            <a:xfrm>
              <a:off x="415337" y="2119697"/>
              <a:ext cx="10159495" cy="3952173"/>
            </a:xfrm>
            <a:prstGeom prst="rect">
              <a:avLst/>
            </a:prstGeom>
            <a:noFill/>
            <a:ln w="9525">
              <a:noFill/>
              <a:miter lim="800000"/>
              <a:headEnd/>
              <a:tailEnd/>
            </a:ln>
          </p:spPr>
          <p:txBody>
            <a:bodyPr>
              <a:spAutoFit/>
            </a:bodyPr>
            <a:lstStyle/>
            <a:p>
              <a:pPr>
                <a:lnSpc>
                  <a:spcPct val="150000"/>
                </a:lnSpc>
              </a:pPr>
              <a:r>
                <a:rPr lang="zh-CN" altLang="en-US">
                  <a:latin typeface="等线"/>
                  <a:ea typeface="等线"/>
                </a:rPr>
                <a:t>       </a:t>
              </a:r>
              <a:r>
                <a:rPr lang="zh-CN" altLang="en-US">
                  <a:latin typeface="隶书"/>
                  <a:ea typeface="隶书"/>
                  <a:cs typeface="隶书"/>
                </a:rPr>
                <a:t>文学院现有在职教师</a:t>
              </a:r>
              <a:r>
                <a:rPr lang="en-US" altLang="zh-CN">
                  <a:latin typeface="隶书"/>
                  <a:ea typeface="隶书"/>
                  <a:cs typeface="隶书"/>
                </a:rPr>
                <a:t>100</a:t>
              </a:r>
              <a:r>
                <a:rPr lang="zh-CN" altLang="en-US">
                  <a:latin typeface="隶书"/>
                  <a:ea typeface="隶书"/>
                  <a:cs typeface="隶书"/>
                </a:rPr>
                <a:t>人，其中教授</a:t>
              </a:r>
              <a:r>
                <a:rPr lang="en-US" altLang="zh-CN">
                  <a:latin typeface="隶书"/>
                  <a:ea typeface="隶书"/>
                  <a:cs typeface="隶书"/>
                </a:rPr>
                <a:t>58</a:t>
              </a:r>
              <a:r>
                <a:rPr lang="zh-CN" altLang="en-US">
                  <a:latin typeface="隶书"/>
                  <a:ea typeface="隶书"/>
                  <a:cs typeface="隶书"/>
                </a:rPr>
                <a:t>人，北京师范大学“资深教授”</a:t>
              </a:r>
              <a:r>
                <a:rPr lang="en-US" altLang="zh-CN">
                  <a:latin typeface="隶书"/>
                  <a:ea typeface="隶书"/>
                  <a:cs typeface="隶书"/>
                </a:rPr>
                <a:t>1</a:t>
              </a:r>
              <a:r>
                <a:rPr lang="zh-CN" altLang="en-US">
                  <a:latin typeface="隶书"/>
                  <a:ea typeface="隶书"/>
                  <a:cs typeface="隶书"/>
                </a:rPr>
                <a:t>人，国务院学科评议组成员</a:t>
              </a:r>
              <a:r>
                <a:rPr lang="en-US" altLang="zh-CN">
                  <a:latin typeface="隶书"/>
                  <a:ea typeface="隶书"/>
                  <a:cs typeface="隶书"/>
                </a:rPr>
                <a:t>3</a:t>
              </a:r>
              <a:r>
                <a:rPr lang="zh-CN" altLang="en-US">
                  <a:latin typeface="隶书"/>
                  <a:ea typeface="隶书"/>
                  <a:cs typeface="隶书"/>
                </a:rPr>
                <a:t>人，马工程首席专家</a:t>
              </a:r>
              <a:r>
                <a:rPr lang="en-US" altLang="zh-CN">
                  <a:latin typeface="隶书"/>
                  <a:ea typeface="隶书"/>
                  <a:cs typeface="隶书"/>
                </a:rPr>
                <a:t>2</a:t>
              </a:r>
              <a:r>
                <a:rPr lang="zh-CN" altLang="en-US">
                  <a:latin typeface="隶书"/>
                  <a:ea typeface="隶书"/>
                  <a:cs typeface="隶书"/>
                </a:rPr>
                <a:t>人，教育部长江特聘学者</a:t>
              </a:r>
              <a:r>
                <a:rPr lang="en-US" altLang="zh-CN">
                  <a:latin typeface="隶书"/>
                  <a:ea typeface="隶书"/>
                  <a:cs typeface="隶书"/>
                </a:rPr>
                <a:t>8</a:t>
              </a:r>
              <a:r>
                <a:rPr lang="zh-CN" altLang="en-US">
                  <a:latin typeface="隶书"/>
                  <a:ea typeface="隶书"/>
                  <a:cs typeface="隶书"/>
                </a:rPr>
                <a:t>人，新世纪人才</a:t>
              </a:r>
              <a:r>
                <a:rPr lang="en-US" altLang="zh-CN">
                  <a:latin typeface="隶书"/>
                  <a:ea typeface="隶书"/>
                  <a:cs typeface="隶书"/>
                </a:rPr>
                <a:t>12</a:t>
              </a:r>
              <a:r>
                <a:rPr lang="zh-CN" altLang="en-US">
                  <a:latin typeface="隶书"/>
                  <a:ea typeface="隶书"/>
                  <a:cs typeface="隶书"/>
                </a:rPr>
                <a:t>人。国家教学名师</a:t>
              </a:r>
              <a:r>
                <a:rPr lang="en-US" altLang="zh-CN">
                  <a:latin typeface="隶书"/>
                  <a:ea typeface="隶书"/>
                  <a:cs typeface="隶书"/>
                </a:rPr>
                <a:t>1</a:t>
              </a:r>
              <a:r>
                <a:rPr lang="zh-CN" altLang="en-US">
                  <a:latin typeface="隶书"/>
                  <a:ea typeface="隶书"/>
                  <a:cs typeface="隶书"/>
                </a:rPr>
                <a:t>人，北京市教学名师</a:t>
              </a:r>
              <a:r>
                <a:rPr lang="en-US" altLang="zh-CN">
                  <a:latin typeface="隶书"/>
                  <a:ea typeface="隶书"/>
                  <a:cs typeface="隶书"/>
                </a:rPr>
                <a:t>4</a:t>
              </a:r>
              <a:r>
                <a:rPr lang="zh-CN" altLang="en-US">
                  <a:latin typeface="隶书"/>
                  <a:ea typeface="隶书"/>
                  <a:cs typeface="隶书"/>
                </a:rPr>
                <a:t>人。我院古代汉语教师团队作为典型代表首批入选为全国高校黄大年式教师团队。文学院教师所开设的多门课程被评为全国示范性课程、国家级精品课程，多人次获得国家级、省部级、校级教学奖励和教学名师等荣誉称号。</a:t>
              </a:r>
              <a:endParaRPr lang="en-US" altLang="zh-CN">
                <a:latin typeface="隶书"/>
                <a:ea typeface="隶书"/>
                <a:cs typeface="隶书"/>
              </a:endParaRPr>
            </a:p>
          </p:txBody>
        </p:sp>
      </p:grpSp>
      <p:sp>
        <p:nvSpPr>
          <p:cNvPr id="19" name="文本框 18"/>
          <p:cNvSpPr txBox="1">
            <a:spLocks noChangeArrowheads="1"/>
          </p:cNvSpPr>
          <p:nvPr/>
        </p:nvSpPr>
        <p:spPr bwMode="auto">
          <a:xfrm>
            <a:off x="5248275" y="141288"/>
            <a:ext cx="1693863" cy="522287"/>
          </a:xfrm>
          <a:prstGeom prst="rect">
            <a:avLst/>
          </a:prstGeom>
          <a:solidFill>
            <a:srgbClr val="004EA2"/>
          </a:solidFill>
          <a:ln w="9525">
            <a:noFill/>
            <a:miter lim="800000"/>
            <a:headEnd/>
            <a:tailEnd/>
          </a:ln>
        </p:spPr>
        <p:txBody>
          <a:bodyPr>
            <a:spAutoFit/>
          </a:bodyPr>
          <a:lstStyle/>
          <a:p>
            <a:pPr algn="dist"/>
            <a:r>
              <a:rPr kumimoji="1" lang="zh-CN" altLang="en-US" sz="2800" b="1">
                <a:solidFill>
                  <a:schemeClr val="bg1"/>
                </a:solidFill>
                <a:latin typeface="微软雅黑" pitchFamily="34" charset="-122"/>
                <a:ea typeface="微软雅黑" pitchFamily="34" charset="-122"/>
              </a:rPr>
              <a:t>师资队伍</a:t>
            </a:r>
          </a:p>
        </p:txBody>
      </p:sp>
      <p:pic>
        <p:nvPicPr>
          <p:cNvPr id="21508" name="图片 9"/>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0" y="6151563"/>
            <a:ext cx="760413" cy="657225"/>
          </a:xfrm>
          <a:prstGeom prst="rect">
            <a:avLst/>
          </a:prstGeom>
          <a:noFill/>
          <a:ln w="9525">
            <a:noFill/>
            <a:miter lim="800000"/>
            <a:headEnd/>
            <a:tailEnd/>
          </a:ln>
        </p:spPr>
      </p:pic>
      <p:pic>
        <p:nvPicPr>
          <p:cNvPr id="21509" name="图片 2"/>
          <p:cNvPicPr>
            <a:picLocks noChangeAspect="1"/>
          </p:cNvPicPr>
          <p:nvPr/>
        </p:nvPicPr>
        <p:blipFill>
          <a:blip r:embed="rId4"/>
          <a:srcRect/>
          <a:stretch>
            <a:fillRect/>
          </a:stretch>
        </p:blipFill>
        <p:spPr bwMode="auto">
          <a:xfrm>
            <a:off x="1163638" y="2832100"/>
            <a:ext cx="10058400" cy="39766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图片 3"/>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0" y="6151563"/>
            <a:ext cx="760413" cy="657225"/>
          </a:xfrm>
          <a:prstGeom prst="rect">
            <a:avLst/>
          </a:prstGeom>
          <a:noFill/>
          <a:ln w="9525">
            <a:noFill/>
            <a:miter lim="800000"/>
            <a:headEnd/>
            <a:tailEnd/>
          </a:ln>
        </p:spPr>
      </p:pic>
      <p:pic>
        <p:nvPicPr>
          <p:cNvPr id="22530" name="图片 2"/>
          <p:cNvPicPr>
            <a:picLocks noChangeAspect="1"/>
          </p:cNvPicPr>
          <p:nvPr/>
        </p:nvPicPr>
        <p:blipFill>
          <a:blip r:embed="rId3"/>
          <a:srcRect r="38039"/>
          <a:stretch>
            <a:fillRect/>
          </a:stretch>
        </p:blipFill>
        <p:spPr bwMode="auto">
          <a:xfrm>
            <a:off x="5802313" y="0"/>
            <a:ext cx="6389687" cy="6858000"/>
          </a:xfrm>
          <a:prstGeom prst="rect">
            <a:avLst/>
          </a:prstGeom>
          <a:noFill/>
          <a:ln w="9525">
            <a:noFill/>
            <a:miter lim="800000"/>
            <a:headEnd/>
            <a:tailEnd/>
          </a:ln>
        </p:spPr>
      </p:pic>
      <p:sp>
        <p:nvSpPr>
          <p:cNvPr id="5" name="矩形 4"/>
          <p:cNvSpPr/>
          <p:nvPr/>
        </p:nvSpPr>
        <p:spPr>
          <a:xfrm flipH="1">
            <a:off x="5802043" y="4112"/>
            <a:ext cx="1126266" cy="6858000"/>
          </a:xfrm>
          <a:prstGeom prst="rect">
            <a:avLst/>
          </a:prstGeom>
          <a:gradFill flip="none" rotWithShape="1">
            <a:gsLst>
              <a:gs pos="15000">
                <a:schemeClr val="bg1">
                  <a:alpha val="25000"/>
                </a:schemeClr>
              </a:gs>
              <a:gs pos="71857">
                <a:srgbClr val="FFFFFF">
                  <a:alpha val="75000"/>
                </a:srgbClr>
              </a:gs>
              <a:gs pos="41000">
                <a:schemeClr val="bg1">
                  <a:alpha val="50000"/>
                </a:schemeClr>
              </a:gs>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4000" dirty="0">
              <a:solidFill>
                <a:srgbClr val="6D0D12"/>
              </a:solidFill>
            </a:endParaRPr>
          </a:p>
        </p:txBody>
      </p:sp>
      <p:sp>
        <p:nvSpPr>
          <p:cNvPr id="6" name="矩形 5"/>
          <p:cNvSpPr/>
          <p:nvPr/>
        </p:nvSpPr>
        <p:spPr>
          <a:xfrm>
            <a:off x="508000" y="4483100"/>
            <a:ext cx="6000750" cy="1146175"/>
          </a:xfrm>
          <a:prstGeom prst="rect">
            <a:avLst/>
          </a:prstGeom>
          <a:noFill/>
          <a:ln w="50800" cap="flat" cmpd="sng" algn="ctr">
            <a:solidFill>
              <a:srgbClr val="004EA2"/>
            </a:solidFill>
            <a:prstDash val="solid"/>
            <a:miter lim="800000"/>
          </a:ln>
          <a:effectLst/>
        </p:spPr>
        <p:txBody>
          <a:bodyPr anchor="ctr"/>
          <a:lstStyle/>
          <a:p>
            <a:pPr algn="ctr" fontAlgn="auto">
              <a:spcBef>
                <a:spcPts val="0"/>
              </a:spcBef>
              <a:spcAft>
                <a:spcPts val="0"/>
              </a:spcAft>
              <a:defRPr/>
            </a:pPr>
            <a:endParaRPr lang="zh-CN" altLang="en-US" sz="1000" kern="0">
              <a:solidFill>
                <a:srgbClr val="FFFFFF"/>
              </a:solidFill>
              <a:latin typeface="等线 Light" panose="02010600030101010101" charset="-122"/>
              <a:ea typeface="等线" panose="02010600030101010101" charset="-122"/>
              <a:cs typeface="+mn-cs"/>
            </a:endParaRPr>
          </a:p>
        </p:txBody>
      </p:sp>
      <p:sp>
        <p:nvSpPr>
          <p:cNvPr id="22535" name="矩形 6"/>
          <p:cNvSpPr>
            <a:spLocks noChangeArrowheads="1"/>
          </p:cNvSpPr>
          <p:nvPr/>
        </p:nvSpPr>
        <p:spPr bwMode="auto">
          <a:xfrm>
            <a:off x="401638" y="4238625"/>
            <a:ext cx="1065212" cy="1390650"/>
          </a:xfrm>
          <a:prstGeom prst="rect">
            <a:avLst/>
          </a:prstGeom>
          <a:solidFill>
            <a:srgbClr val="004EA2"/>
          </a:solidFill>
          <a:ln w="50800">
            <a:noFill/>
            <a:miter lim="800000"/>
            <a:headEnd/>
            <a:tailEnd/>
          </a:ln>
        </p:spPr>
        <p:txBody>
          <a:bodyPr anchor="b"/>
          <a:lstStyle/>
          <a:p>
            <a:pPr algn="ctr"/>
            <a:r>
              <a:rPr lang="en-US" altLang="zh-CN" sz="7200">
                <a:solidFill>
                  <a:schemeClr val="bg1"/>
                </a:solidFill>
                <a:latin typeface="Impact" pitchFamily="34" charset="0"/>
                <a:ea typeface="微软雅黑" pitchFamily="34" charset="-122"/>
              </a:rPr>
              <a:t>3</a:t>
            </a:r>
            <a:endParaRPr lang="zh-CN" altLang="en-US" sz="7200">
              <a:solidFill>
                <a:schemeClr val="bg1"/>
              </a:solidFill>
              <a:latin typeface="Impact" pitchFamily="34" charset="0"/>
              <a:ea typeface="微软雅黑" pitchFamily="34" charset="-122"/>
            </a:endParaRPr>
          </a:p>
        </p:txBody>
      </p:sp>
      <p:sp>
        <p:nvSpPr>
          <p:cNvPr id="22536" name="矩形 7"/>
          <p:cNvSpPr>
            <a:spLocks noChangeArrowheads="1"/>
          </p:cNvSpPr>
          <p:nvPr/>
        </p:nvSpPr>
        <p:spPr bwMode="auto">
          <a:xfrm>
            <a:off x="1466850" y="4826000"/>
            <a:ext cx="5218113" cy="461963"/>
          </a:xfrm>
          <a:prstGeom prst="rect">
            <a:avLst/>
          </a:prstGeom>
          <a:noFill/>
          <a:ln w="9525">
            <a:noFill/>
            <a:miter lim="800000"/>
            <a:headEnd/>
            <a:tailEnd/>
          </a:ln>
        </p:spPr>
        <p:txBody>
          <a:bodyPr>
            <a:spAutoFit/>
          </a:bodyPr>
          <a:lstStyle/>
          <a:p>
            <a:r>
              <a:rPr lang="zh-CN" altLang="en-US" sz="2400" b="1">
                <a:solidFill>
                  <a:srgbClr val="404040"/>
                </a:solidFill>
                <a:latin typeface="微软雅黑" pitchFamily="34" charset="-122"/>
                <a:ea typeface="微软雅黑" pitchFamily="34" charset="-122"/>
              </a:rPr>
              <a:t>文学院教育硕士（珠海）</a:t>
            </a:r>
            <a:r>
              <a:rPr lang="zh-CN" altLang="en-US" sz="2400" b="1">
                <a:solidFill>
                  <a:srgbClr val="004EA2"/>
                </a:solidFill>
                <a:latin typeface="微软雅黑" pitchFamily="34" charset="-122"/>
                <a:ea typeface="微软雅黑" pitchFamily="34" charset="-122"/>
              </a:rPr>
              <a:t>招生说明</a:t>
            </a:r>
          </a:p>
        </p:txBody>
      </p:sp>
      <p:pic>
        <p:nvPicPr>
          <p:cNvPr id="22537" name="图片 8"/>
          <p:cNvPicPr>
            <a:picLocks noChangeAspect="1"/>
          </p:cNvPicPr>
          <p:nvPr/>
        </p:nvPicPr>
        <p:blipFill>
          <a:blip r:embed="rId4"/>
          <a:srcRect/>
          <a:stretch>
            <a:fillRect/>
          </a:stretch>
        </p:blipFill>
        <p:spPr bwMode="auto">
          <a:xfrm>
            <a:off x="1466850" y="149225"/>
            <a:ext cx="2828925" cy="3894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2010</TotalTime>
  <Words>2035</Words>
  <Application>Microsoft Office PowerPoint</Application>
  <PresentationFormat>宽屏</PresentationFormat>
  <Paragraphs>158</Paragraphs>
  <Slides>23</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23</vt:i4>
      </vt:variant>
    </vt:vector>
  </HeadingPairs>
  <TitlesOfParts>
    <vt:vector size="33" baseType="lpstr">
      <vt:lpstr>等线</vt:lpstr>
      <vt:lpstr>等线 Light</vt:lpstr>
      <vt:lpstr>黑体</vt:lpstr>
      <vt:lpstr>隶书</vt:lpstr>
      <vt:lpstr>宋体</vt:lpstr>
      <vt:lpstr>微软雅黑</vt:lpstr>
      <vt:lpstr>Arial</vt:lpstr>
      <vt:lpstr>Impact</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吴颖</dc:creator>
  <cp:lastModifiedBy>hp</cp:lastModifiedBy>
  <cp:revision>324</cp:revision>
  <cp:lastPrinted>2018-07-17T09:47:46Z</cp:lastPrinted>
  <dcterms:created xsi:type="dcterms:W3CDTF">2018-07-12T08:46:55Z</dcterms:created>
  <dcterms:modified xsi:type="dcterms:W3CDTF">2018-10-24T03:37:08Z</dcterms:modified>
</cp:coreProperties>
</file>